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8" r:id="rId1"/>
  </p:sldMasterIdLst>
  <p:notesMasterIdLst>
    <p:notesMasterId r:id="rId30"/>
  </p:notesMasterIdLst>
  <p:sldIdLst>
    <p:sldId id="257" r:id="rId2"/>
    <p:sldId id="276" r:id="rId3"/>
    <p:sldId id="309" r:id="rId4"/>
    <p:sldId id="302" r:id="rId5"/>
    <p:sldId id="301" r:id="rId6"/>
    <p:sldId id="330" r:id="rId7"/>
    <p:sldId id="307" r:id="rId8"/>
    <p:sldId id="310" r:id="rId9"/>
    <p:sldId id="311" r:id="rId10"/>
    <p:sldId id="261" r:id="rId11"/>
    <p:sldId id="313" r:id="rId12"/>
    <p:sldId id="315" r:id="rId13"/>
    <p:sldId id="316" r:id="rId14"/>
    <p:sldId id="317" r:id="rId15"/>
    <p:sldId id="314" r:id="rId16"/>
    <p:sldId id="312" r:id="rId17"/>
    <p:sldId id="323" r:id="rId18"/>
    <p:sldId id="324" r:id="rId19"/>
    <p:sldId id="325" r:id="rId20"/>
    <p:sldId id="326" r:id="rId21"/>
    <p:sldId id="318" r:id="rId22"/>
    <p:sldId id="327" r:id="rId23"/>
    <p:sldId id="305" r:id="rId24"/>
    <p:sldId id="319" r:id="rId25"/>
    <p:sldId id="274" r:id="rId26"/>
    <p:sldId id="308" r:id="rId27"/>
    <p:sldId id="329" r:id="rId28"/>
    <p:sldId id="32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 Falher, Vincent" initials="LFV" lastIdx="1" clrIdx="0">
    <p:extLst>
      <p:ext uri="{19B8F6BF-5375-455C-9EA6-DF929625EA0E}">
        <p15:presenceInfo xmlns:p15="http://schemas.microsoft.com/office/powerpoint/2012/main" userId="S-1-5-21-2129867641-1448237841-168566570-4708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2BFD"/>
    <a:srgbClr val="3C582D"/>
    <a:srgbClr val="93A761"/>
    <a:srgbClr val="8FA35B"/>
    <a:srgbClr val="9EA391"/>
    <a:srgbClr val="C9D3B0"/>
    <a:srgbClr val="587643"/>
    <a:srgbClr val="87A045"/>
    <a:srgbClr val="95C012"/>
    <a:srgbClr val="8BB7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1356" autoAdjust="0"/>
  </p:normalViewPr>
  <p:slideViewPr>
    <p:cSldViewPr snapToGrid="0">
      <p:cViewPr varScale="1">
        <p:scale>
          <a:sx n="69" d="100"/>
          <a:sy n="69" d="100"/>
        </p:scale>
        <p:origin x="1022" y="62"/>
      </p:cViewPr>
      <p:guideLst>
        <p:guide orient="horz" pos="2160"/>
        <p:guide pos="3840"/>
      </p:guideLst>
    </p:cSldViewPr>
  </p:slideViewPr>
  <p:outlineViewPr>
    <p:cViewPr>
      <p:scale>
        <a:sx n="33" d="100"/>
        <a:sy n="33" d="100"/>
      </p:scale>
      <p:origin x="0" y="0"/>
    </p:cViewPr>
  </p:outlineViewPr>
  <p:notesTextViewPr>
    <p:cViewPr>
      <p:scale>
        <a:sx n="3" d="2"/>
        <a:sy n="3" d="2"/>
      </p:scale>
      <p:origin x="0" y="-1046"/>
    </p:cViewPr>
  </p:notesTextViewPr>
  <p:sorterViewPr>
    <p:cViewPr>
      <p:scale>
        <a:sx n="100" d="100"/>
        <a:sy n="100" d="100"/>
      </p:scale>
      <p:origin x="0" y="0"/>
    </p:cViewPr>
  </p:sorter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E9E02-E4A6-4143-BC9B-9B339DD72A70}" type="datetimeFigureOut">
              <a:rPr lang="en-CA" smtClean="0"/>
              <a:t>2021-03-05</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D4409-4729-4BF6-A8CE-D9DD7254DBF2}" type="slidenum">
              <a:rPr lang="en-CA" smtClean="0"/>
              <a:t>‹#›</a:t>
            </a:fld>
            <a:endParaRPr lang="en-CA"/>
          </a:p>
        </p:txBody>
      </p:sp>
    </p:spTree>
    <p:extLst>
      <p:ext uri="{BB962C8B-B14F-4D97-AF65-F5344CB8AC3E}">
        <p14:creationId xmlns:p14="http://schemas.microsoft.com/office/powerpoint/2010/main" val="154011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thobservatory.nasa.gov/features/MeasuringVegeta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Bonsoir, Je vais commencer la présentation de l’article scientifique qui m’a été assigné. C’est un article en anglais.</a:t>
            </a:r>
            <a:r>
              <a:rPr lang="fr-FR" baseline="0" dirty="0" smtClean="0"/>
              <a:t> </a:t>
            </a:r>
          </a:p>
          <a:p>
            <a:r>
              <a:rPr lang="fr-FR" baseline="0" dirty="0" smtClean="0"/>
              <a:t>Il y 4 auteurs et co-auteurs affiliés au </a:t>
            </a:r>
            <a:r>
              <a:rPr lang="en-CA" sz="1200" b="0" i="0" kern="1200" dirty="0" smtClean="0">
                <a:solidFill>
                  <a:schemeClr val="tx1"/>
                </a:solidFill>
                <a:effectLst/>
                <a:latin typeface="+mn-lt"/>
                <a:ea typeface="+mn-ea"/>
                <a:cs typeface="+mn-cs"/>
              </a:rPr>
              <a:t>National Oceanic and Atmospheric Administration (NOAA)</a:t>
            </a:r>
            <a:r>
              <a:rPr lang="en-CA" dirty="0" smtClean="0"/>
              <a:t>  + 1 </a:t>
            </a:r>
            <a:r>
              <a:rPr lang="en-CA" dirty="0" err="1" smtClean="0"/>
              <a:t>université</a:t>
            </a:r>
            <a:r>
              <a:rPr lang="en-CA" dirty="0" smtClean="0"/>
              <a:t> </a:t>
            </a:r>
            <a:r>
              <a:rPr lang="en-CA" dirty="0" err="1" smtClean="0"/>
              <a:t>américaine</a:t>
            </a:r>
            <a:endParaRPr lang="en-CA" dirty="0" smtClean="0"/>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C’est une étude (</a:t>
            </a:r>
            <a:r>
              <a:rPr lang="fr-FR" sz="1200" kern="1200" dirty="0" err="1" smtClean="0">
                <a:solidFill>
                  <a:schemeClr val="tx1"/>
                </a:solidFill>
                <a:effectLst/>
                <a:latin typeface="+mn-lt"/>
                <a:ea typeface="+mn-ea"/>
                <a:cs typeface="+mn-cs"/>
              </a:rPr>
              <a:t>study</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r>
              <a:rPr lang="en-CA" sz="1200" b="0" i="0" u="none" strike="noStrike" kern="1200" dirty="0" smtClean="0">
                <a:solidFill>
                  <a:schemeClr val="tx1"/>
                </a:solidFill>
                <a:effectLst/>
                <a:latin typeface="+mn-lt"/>
                <a:ea typeface="+mn-ea"/>
                <a:cs typeface="+mn-cs"/>
              </a:rPr>
              <a:t>Cyanobacteria (blue-green algae) = phytoplankton in the Great Lakes</a:t>
            </a:r>
          </a:p>
          <a:p>
            <a:endParaRPr lang="fr-FR" sz="1200" b="0" i="0" u="none" strike="noStrike" kern="1200" dirty="0" smtClean="0">
              <a:solidFill>
                <a:schemeClr val="tx1"/>
              </a:solidFill>
              <a:effectLst/>
              <a:latin typeface="+mn-lt"/>
              <a:ea typeface="+mn-ea"/>
              <a:cs typeface="+mn-cs"/>
            </a:endParaRPr>
          </a:p>
          <a:p>
            <a:pPr rtl="0"/>
            <a:r>
              <a:rPr lang="en-CA" sz="1200" b="0" i="0" u="none" strike="noStrike" kern="1200" dirty="0" smtClean="0">
                <a:solidFill>
                  <a:schemeClr val="tx1"/>
                </a:solidFill>
                <a:effectLst/>
                <a:latin typeface="+mn-lt"/>
                <a:ea typeface="+mn-ea"/>
                <a:cs typeface="+mn-cs"/>
              </a:rPr>
              <a:t>Phytoplankton are free-floating, microscopic algae. Since phytoplankton require the sun's energy to turn carbon dioxide and water into food and energy via photosynthesis, they inhabit the sunlit upper layers of freshwater and marine environments.</a:t>
            </a:r>
            <a:endParaRPr lang="en-CA" b="0" dirty="0" smtClean="0">
              <a:effectLst/>
            </a:endParaRPr>
          </a:p>
          <a:p>
            <a:r>
              <a:rPr lang="en-CA" dirty="0" smtClean="0"/>
              <a:t/>
            </a:r>
            <a:br>
              <a:rPr lang="en-CA" dirty="0" smtClean="0"/>
            </a:br>
            <a:endParaRPr lang="en-CA"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87D4409-4729-4BF6-A8CE-D9DD7254DBF2}" type="slidenum">
              <a:rPr lang="en-CA" smtClean="0"/>
              <a:t>1</a:t>
            </a:fld>
            <a:endParaRPr lang="en-CA"/>
          </a:p>
        </p:txBody>
      </p:sp>
    </p:spTree>
    <p:extLst>
      <p:ext uri="{BB962C8B-B14F-4D97-AF65-F5344CB8AC3E}">
        <p14:creationId xmlns:p14="http://schemas.microsoft.com/office/powerpoint/2010/main" val="352015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10</a:t>
            </a:fld>
            <a:endParaRPr lang="en-CA"/>
          </a:p>
        </p:txBody>
      </p:sp>
    </p:spTree>
    <p:extLst>
      <p:ext uri="{BB962C8B-B14F-4D97-AF65-F5344CB8AC3E}">
        <p14:creationId xmlns:p14="http://schemas.microsoft.com/office/powerpoint/2010/main" val="220363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11</a:t>
            </a:fld>
            <a:endParaRPr lang="en-CA"/>
          </a:p>
        </p:txBody>
      </p:sp>
    </p:spTree>
    <p:extLst>
      <p:ext uri="{BB962C8B-B14F-4D97-AF65-F5344CB8AC3E}">
        <p14:creationId xmlns:p14="http://schemas.microsoft.com/office/powerpoint/2010/main" val="3328865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12</a:t>
            </a:fld>
            <a:endParaRPr lang="en-CA"/>
          </a:p>
        </p:txBody>
      </p:sp>
    </p:spTree>
    <p:extLst>
      <p:ext uri="{BB962C8B-B14F-4D97-AF65-F5344CB8AC3E}">
        <p14:creationId xmlns:p14="http://schemas.microsoft.com/office/powerpoint/2010/main" val="2692562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Agriculteur </a:t>
            </a:r>
          </a:p>
          <a:p>
            <a:r>
              <a:rPr lang="fr-FR" dirty="0" smtClean="0"/>
              <a:t>viticulteur</a:t>
            </a:r>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13</a:t>
            </a:fld>
            <a:endParaRPr lang="en-CA"/>
          </a:p>
        </p:txBody>
      </p:sp>
    </p:spTree>
    <p:extLst>
      <p:ext uri="{BB962C8B-B14F-4D97-AF65-F5344CB8AC3E}">
        <p14:creationId xmlns:p14="http://schemas.microsoft.com/office/powerpoint/2010/main" val="3589941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dirty="0" err="1" smtClean="0"/>
              <a:t>Parce</a:t>
            </a:r>
            <a:r>
              <a:rPr lang="en-CA" dirty="0" smtClean="0"/>
              <a:t> </a:t>
            </a:r>
            <a:r>
              <a:rPr lang="en-CA" dirty="0" err="1" smtClean="0"/>
              <a:t>qu'il</a:t>
            </a:r>
            <a:r>
              <a:rPr lang="en-CA" dirty="0" smtClean="0"/>
              <a:t> y a encore un </a:t>
            </a:r>
            <a:r>
              <a:rPr lang="en-CA" dirty="0" err="1" smtClean="0"/>
              <a:t>manque</a:t>
            </a:r>
            <a:r>
              <a:rPr lang="en-CA" dirty="0" smtClean="0"/>
              <a:t> de </a:t>
            </a:r>
            <a:r>
              <a:rPr lang="en-CA" dirty="0" err="1" smtClean="0"/>
              <a:t>modèles</a:t>
            </a:r>
            <a:r>
              <a:rPr lang="en-CA" dirty="0" smtClean="0"/>
              <a:t> </a:t>
            </a:r>
            <a:r>
              <a:rPr lang="en-CA" dirty="0" err="1" smtClean="0"/>
              <a:t>spatiaux</a:t>
            </a:r>
            <a:r>
              <a:rPr lang="en-CA" dirty="0" smtClean="0"/>
              <a:t> pour les </a:t>
            </a:r>
            <a:r>
              <a:rPr lang="en-CA" dirty="0" err="1" smtClean="0"/>
              <a:t>effets</a:t>
            </a:r>
            <a:r>
              <a:rPr lang="en-CA" dirty="0" smtClean="0"/>
              <a:t> </a:t>
            </a:r>
            <a:r>
              <a:rPr lang="en-CA" dirty="0" err="1" smtClean="0"/>
              <a:t>différés</a:t>
            </a:r>
            <a:r>
              <a:rPr lang="en-CA" dirty="0" smtClean="0"/>
              <a:t> des </a:t>
            </a:r>
            <a:r>
              <a:rPr lang="en-CA" dirty="0" err="1" smtClean="0"/>
              <a:t>réponses</a:t>
            </a:r>
            <a:r>
              <a:rPr lang="en-CA" dirty="0" smtClean="0"/>
              <a:t> de la </a:t>
            </a:r>
            <a:r>
              <a:rPr lang="en-CA" dirty="0" err="1" smtClean="0"/>
              <a:t>végétation</a:t>
            </a:r>
            <a:r>
              <a:rPr lang="en-CA" dirty="0" smtClean="0"/>
              <a:t> au </a:t>
            </a:r>
            <a:r>
              <a:rPr lang="en-CA" dirty="0" err="1" smtClean="0"/>
              <a:t>climat</a:t>
            </a:r>
            <a:r>
              <a:rPr lang="en-CA" dirty="0" smtClean="0"/>
              <a:t> à </a:t>
            </a:r>
            <a:r>
              <a:rPr lang="en-CA" dirty="0" err="1" smtClean="0"/>
              <a:t>l'échelle</a:t>
            </a:r>
            <a:r>
              <a:rPr lang="en-CA" dirty="0" smtClean="0"/>
              <a:t> </a:t>
            </a:r>
            <a:r>
              <a:rPr lang="en-CA" dirty="0" err="1" smtClean="0"/>
              <a:t>mondiale</a:t>
            </a:r>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14</a:t>
            </a:fld>
            <a:endParaRPr lang="en-CA"/>
          </a:p>
        </p:txBody>
      </p:sp>
    </p:spTree>
    <p:extLst>
      <p:ext uri="{BB962C8B-B14F-4D97-AF65-F5344CB8AC3E}">
        <p14:creationId xmlns:p14="http://schemas.microsoft.com/office/powerpoint/2010/main" val="406619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15</a:t>
            </a:fld>
            <a:endParaRPr lang="en-CA"/>
          </a:p>
        </p:txBody>
      </p:sp>
    </p:spTree>
    <p:extLst>
      <p:ext uri="{BB962C8B-B14F-4D97-AF65-F5344CB8AC3E}">
        <p14:creationId xmlns:p14="http://schemas.microsoft.com/office/powerpoint/2010/main" val="4221242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16</a:t>
            </a:fld>
            <a:endParaRPr lang="en-CA"/>
          </a:p>
        </p:txBody>
      </p:sp>
    </p:spTree>
    <p:extLst>
      <p:ext uri="{BB962C8B-B14F-4D97-AF65-F5344CB8AC3E}">
        <p14:creationId xmlns:p14="http://schemas.microsoft.com/office/powerpoint/2010/main" val="1478973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fr-FR" dirty="0" smtClean="0"/>
              <a:t>Régression linéaire pour évaluer la dépendance à différentes échelles de décalage ("time-</a:t>
            </a:r>
            <a:r>
              <a:rPr lang="fr-FR" dirty="0" err="1" smtClean="0"/>
              <a:t>lag</a:t>
            </a:r>
            <a:r>
              <a:rPr lang="fr-FR" dirty="0" smtClean="0"/>
              <a:t>")</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smtClean="0"/>
              <a:t>Variables </a:t>
            </a:r>
            <a:r>
              <a:rPr lang="en-CA" dirty="0" err="1" smtClean="0"/>
              <a:t>indépendantes</a:t>
            </a:r>
            <a:r>
              <a:rPr lang="en-CA" dirty="0" smtClean="0"/>
              <a:t>: </a:t>
            </a:r>
            <a:r>
              <a:rPr lang="en-CA" dirty="0" err="1" smtClean="0"/>
              <a:t>température</a:t>
            </a:r>
            <a:r>
              <a:rPr lang="en-CA" dirty="0" smtClean="0"/>
              <a:t>, </a:t>
            </a:r>
            <a:r>
              <a:rPr lang="en-CA" dirty="0" err="1" smtClean="0"/>
              <a:t>précipitation</a:t>
            </a:r>
            <a:r>
              <a:rPr lang="en-CA" dirty="0" smtClean="0"/>
              <a:t> et le </a:t>
            </a:r>
            <a:r>
              <a:rPr lang="en-CA" dirty="0" err="1" smtClean="0"/>
              <a:t>rayonnement</a:t>
            </a:r>
            <a:r>
              <a:rPr lang="en-CA" dirty="0" smtClean="0"/>
              <a:t> </a:t>
            </a:r>
            <a:r>
              <a:rPr lang="en-CA" dirty="0" err="1" smtClean="0"/>
              <a:t>solaire</a:t>
            </a:r>
            <a:endParaRPr lang="en-CA" dirty="0" smtClean="0"/>
          </a:p>
          <a:p>
            <a:pPr marL="285750" indent="-285750">
              <a:buFont typeface="Arial" panose="020B0604020202020204" pitchFamily="34" charset="0"/>
              <a:buChar char="•"/>
            </a:pPr>
            <a:r>
              <a:rPr lang="en-CA" dirty="0" smtClean="0"/>
              <a:t>Variable </a:t>
            </a:r>
            <a:r>
              <a:rPr lang="en-CA" dirty="0" err="1" smtClean="0"/>
              <a:t>dépendante</a:t>
            </a:r>
            <a:r>
              <a:rPr lang="en-CA" dirty="0" smtClean="0"/>
              <a:t>: NDVI (</a:t>
            </a:r>
            <a:r>
              <a:rPr lang="en-CA" dirty="0" err="1" smtClean="0"/>
              <a:t>activité</a:t>
            </a:r>
            <a:r>
              <a:rPr lang="en-CA" dirty="0" smtClean="0"/>
              <a:t> de la </a:t>
            </a:r>
            <a:r>
              <a:rPr lang="en-CA" dirty="0" err="1" smtClean="0"/>
              <a:t>végétation</a:t>
            </a:r>
            <a:r>
              <a:rPr lang="en-CA" dirty="0" smtClean="0"/>
              <a:t>)</a:t>
            </a:r>
          </a:p>
          <a:p>
            <a:pPr marL="285750" indent="-285750">
              <a:buFont typeface="Arial" panose="020B0604020202020204" pitchFamily="34" charset="0"/>
              <a:buChar char="•"/>
            </a:pPr>
            <a:endParaRPr lang="fr-FR" dirty="0" smtClean="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smtClean="0"/>
              <a:t>Saison de </a:t>
            </a:r>
            <a:r>
              <a:rPr lang="en-CA" dirty="0" err="1" smtClean="0"/>
              <a:t>croissance</a:t>
            </a:r>
            <a:r>
              <a:rPr lang="en-CA" dirty="0" smtClean="0"/>
              <a:t> de la </a:t>
            </a:r>
            <a:r>
              <a:rPr lang="en-CA" dirty="0" err="1" smtClean="0"/>
              <a:t>végétation</a:t>
            </a:r>
            <a:r>
              <a:rPr lang="en-CA" dirty="0" smtClean="0"/>
              <a:t>, qui </a:t>
            </a:r>
            <a:r>
              <a:rPr lang="en-CA" dirty="0" err="1" smtClean="0"/>
              <a:t>est</a:t>
            </a:r>
            <a:r>
              <a:rPr lang="en-CA" dirty="0" smtClean="0"/>
              <a:t> </a:t>
            </a:r>
            <a:r>
              <a:rPr lang="en-CA" dirty="0" err="1" smtClean="0"/>
              <a:t>définie</a:t>
            </a:r>
            <a:r>
              <a:rPr lang="en-CA" dirty="0" smtClean="0"/>
              <a:t> </a:t>
            </a:r>
            <a:r>
              <a:rPr lang="en-CA" dirty="0" err="1" smtClean="0"/>
              <a:t>comme</a:t>
            </a:r>
            <a:r>
              <a:rPr lang="en-CA" dirty="0" smtClean="0"/>
              <a:t> les </a:t>
            </a:r>
            <a:r>
              <a:rPr lang="en-CA" dirty="0" err="1" smtClean="0"/>
              <a:t>mois</a:t>
            </a:r>
            <a:r>
              <a:rPr lang="en-CA" dirty="0" smtClean="0"/>
              <a:t> avec </a:t>
            </a:r>
            <a:r>
              <a:rPr lang="en-CA" dirty="0" err="1" smtClean="0"/>
              <a:t>une</a:t>
            </a:r>
            <a:r>
              <a:rPr lang="en-CA" dirty="0" smtClean="0"/>
              <a:t> </a:t>
            </a:r>
            <a:r>
              <a:rPr lang="en-CA" dirty="0" err="1" smtClean="0"/>
              <a:t>température</a:t>
            </a:r>
            <a:r>
              <a:rPr lang="en-CA" dirty="0" smtClean="0"/>
              <a:t> </a:t>
            </a:r>
            <a:r>
              <a:rPr lang="en-CA" dirty="0" err="1" smtClean="0"/>
              <a:t>supérieure</a:t>
            </a:r>
            <a:r>
              <a:rPr lang="en-CA" dirty="0" smtClean="0"/>
              <a:t> à 0 ° C et un NDVI&gt; 0,2 par 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smtClean="0"/>
          </a:p>
          <a:p>
            <a:pPr rtl="0"/>
            <a:r>
              <a:rPr lang="en-CA" sz="1200" b="0" i="0" u="none" strike="noStrike" kern="1200" dirty="0" smtClean="0">
                <a:solidFill>
                  <a:schemeClr val="tx1"/>
                </a:solidFill>
                <a:effectLst/>
                <a:latin typeface="+mn-lt"/>
                <a:ea typeface="+mn-ea"/>
                <a:cs typeface="+mn-cs"/>
              </a:rPr>
              <a:t>“In statistics, the coefficient of determination, denoted R2 or r2 and pronounced "R squared", is the proportion of the variance in the dependent variable that is predictable from the independent variable(s).”</a:t>
            </a:r>
            <a:endParaRPr lang="en-CA" b="0" dirty="0" smtClean="0">
              <a:effectLst/>
            </a:endParaRPr>
          </a:p>
          <a:p>
            <a:endParaRPr lang="en-CA" dirty="0" smtClean="0"/>
          </a:p>
          <a:p>
            <a:r>
              <a:rPr lang="en-CA" sz="1200" b="0" i="0" u="none" strike="noStrike" kern="1200" dirty="0" smtClean="0">
                <a:solidFill>
                  <a:schemeClr val="tx1"/>
                </a:solidFill>
                <a:effectLst/>
                <a:latin typeface="+mn-lt"/>
                <a:ea typeface="+mn-ea"/>
                <a:cs typeface="+mn-cs"/>
              </a:rPr>
              <a:t>“The coefficient of multiple determination (R2) measures the proportion of variation in the dependent variable that can be predicted from the set of independent variables in a multiple regression equation. When the regression equation fits the data well, R2 will be large (i.e., close to 1); and vice versa.”</a:t>
            </a:r>
            <a:r>
              <a:rPr lang="en-CA" dirty="0" smtClean="0"/>
              <a:t/>
            </a:r>
            <a:br>
              <a:rPr lang="en-CA" dirty="0" smtClean="0"/>
            </a:br>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17</a:t>
            </a:fld>
            <a:endParaRPr lang="en-CA"/>
          </a:p>
        </p:txBody>
      </p:sp>
    </p:spTree>
    <p:extLst>
      <p:ext uri="{BB962C8B-B14F-4D97-AF65-F5344CB8AC3E}">
        <p14:creationId xmlns:p14="http://schemas.microsoft.com/office/powerpoint/2010/main" val="3013917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fr-FR" dirty="0" smtClean="0"/>
              <a:t>Régression linéaires multiple</a:t>
            </a:r>
          </a:p>
          <a:p>
            <a:pPr marL="285750" indent="-285750">
              <a:buFont typeface="Arial" panose="020B0604020202020204" pitchFamily="34" charset="0"/>
              <a:buChar char="•"/>
            </a:pPr>
            <a:r>
              <a:rPr lang="en-CA" sz="1200" b="0" i="0" u="none" strike="noStrike" kern="1200" dirty="0" smtClean="0">
                <a:solidFill>
                  <a:schemeClr val="tx1"/>
                </a:solidFill>
                <a:effectLst/>
                <a:latin typeface="+mn-lt"/>
                <a:ea typeface="+mn-ea"/>
                <a:cs typeface="+mn-cs"/>
              </a:rPr>
              <a:t>Evaluate dependency between the independent variable (TMP, PRE, SWD) and the dependent variable (NDVI), at the same time.</a:t>
            </a:r>
          </a:p>
          <a:p>
            <a:pPr marL="285750" indent="-285750">
              <a:buFont typeface="Arial" panose="020B0604020202020204" pitchFamily="34" charset="0"/>
              <a:buChar char="•"/>
            </a:pPr>
            <a:endParaRPr lang="fr-FR" sz="1200" b="0" i="0" u="none" strike="noStrike" kern="1200" dirty="0" smtClean="0">
              <a:solidFill>
                <a:schemeClr val="tx1"/>
              </a:solidFill>
              <a:effectLst/>
              <a:latin typeface="+mn-lt"/>
              <a:ea typeface="+mn-ea"/>
              <a:cs typeface="+mn-cs"/>
            </a:endParaRPr>
          </a:p>
          <a:p>
            <a:pPr marL="285750" indent="-285750">
              <a:buFont typeface="Arial" panose="020B0604020202020204" pitchFamily="34" charset="0"/>
              <a:buChar char="•"/>
            </a:pPr>
            <a:r>
              <a:rPr lang="en-CA" dirty="0" smtClean="0"/>
              <a:t>Variables </a:t>
            </a:r>
            <a:r>
              <a:rPr lang="en-CA" dirty="0" err="1" smtClean="0"/>
              <a:t>indépendantes</a:t>
            </a:r>
            <a:r>
              <a:rPr lang="en-CA" dirty="0" smtClean="0"/>
              <a:t>: </a:t>
            </a:r>
            <a:r>
              <a:rPr lang="en-CA" dirty="0" err="1" smtClean="0"/>
              <a:t>température</a:t>
            </a:r>
            <a:r>
              <a:rPr lang="en-CA" dirty="0" smtClean="0"/>
              <a:t>, </a:t>
            </a:r>
            <a:r>
              <a:rPr lang="en-CA" dirty="0" err="1" smtClean="0"/>
              <a:t>précipitation</a:t>
            </a:r>
            <a:r>
              <a:rPr lang="en-CA" dirty="0" smtClean="0"/>
              <a:t> et le </a:t>
            </a:r>
            <a:r>
              <a:rPr lang="en-CA" dirty="0" err="1" smtClean="0"/>
              <a:t>rayonnement</a:t>
            </a:r>
            <a:r>
              <a:rPr lang="en-CA" dirty="0" smtClean="0"/>
              <a:t> </a:t>
            </a:r>
            <a:r>
              <a:rPr lang="en-CA" dirty="0" err="1" smtClean="0"/>
              <a:t>solaire</a:t>
            </a:r>
            <a:endParaRPr lang="en-CA" dirty="0" smtClean="0"/>
          </a:p>
          <a:p>
            <a:pPr marL="285750" indent="-285750">
              <a:buFont typeface="Arial" panose="020B0604020202020204" pitchFamily="34" charset="0"/>
              <a:buChar char="•"/>
            </a:pPr>
            <a:r>
              <a:rPr lang="en-CA" dirty="0" smtClean="0"/>
              <a:t>Variable </a:t>
            </a:r>
            <a:r>
              <a:rPr lang="en-CA" dirty="0" err="1" smtClean="0"/>
              <a:t>dépendante</a:t>
            </a:r>
            <a:r>
              <a:rPr lang="en-CA" dirty="0" smtClean="0"/>
              <a:t>: NDVI (</a:t>
            </a:r>
            <a:r>
              <a:rPr lang="en-CA" dirty="0" err="1" smtClean="0"/>
              <a:t>activité</a:t>
            </a:r>
            <a:r>
              <a:rPr lang="en-CA" dirty="0" smtClean="0"/>
              <a:t> de la </a:t>
            </a:r>
            <a:r>
              <a:rPr lang="en-CA" dirty="0" err="1" smtClean="0"/>
              <a:t>végétation</a:t>
            </a:r>
            <a:r>
              <a:rPr lang="en-CA" dirty="0" smtClean="0"/>
              <a:t>)</a:t>
            </a:r>
          </a:p>
          <a:p>
            <a:pPr marL="0" indent="0">
              <a:buFont typeface="Arial" panose="020B0604020202020204" pitchFamily="34" charset="0"/>
              <a:buNone/>
            </a:pPr>
            <a:endParaRPr lang="en-CA" sz="1200" b="0" i="0" u="none" strike="noStrike" kern="1200" dirty="0" smtClean="0">
              <a:solidFill>
                <a:schemeClr val="tx1"/>
              </a:solidFill>
              <a:effectLst/>
              <a:latin typeface="+mn-lt"/>
              <a:ea typeface="+mn-ea"/>
              <a:cs typeface="+mn-cs"/>
            </a:endParaRPr>
          </a:p>
          <a:p>
            <a:pPr rtl="0"/>
            <a:r>
              <a:rPr lang="en-CA" sz="1200" b="0" i="0" u="none" strike="noStrike" kern="1200" dirty="0" smtClean="0">
                <a:solidFill>
                  <a:schemeClr val="tx1"/>
                </a:solidFill>
                <a:effectLst/>
                <a:latin typeface="+mn-lt"/>
                <a:ea typeface="+mn-ea"/>
                <a:cs typeface="+mn-cs"/>
              </a:rPr>
              <a:t>“In statistics, the coefficient of determination, denoted R2 or r2 and pronounced "R squared", is the proportion of the variance in the dependent variable that is predictable from the independent variable(s).”</a:t>
            </a:r>
            <a:endParaRPr lang="en-CA" b="0" dirty="0" smtClean="0">
              <a:effectLst/>
            </a:endParaRPr>
          </a:p>
          <a:p>
            <a:endParaRPr lang="en-CA" dirty="0" smtClean="0"/>
          </a:p>
          <a:p>
            <a:r>
              <a:rPr lang="en-CA" sz="1200" b="0" i="0" u="none" strike="noStrike" kern="1200" dirty="0" smtClean="0">
                <a:solidFill>
                  <a:schemeClr val="tx1"/>
                </a:solidFill>
                <a:effectLst/>
                <a:latin typeface="+mn-lt"/>
                <a:ea typeface="+mn-ea"/>
                <a:cs typeface="+mn-cs"/>
              </a:rPr>
              <a:t>“The coefficient of multiple determination (R2) measures the proportion of variation in the dependent variable that can be predicted from the set of independent variables in a multiple regression equation. When the regression equation fits the data well, R2 will be large (i.e., close to 1); and vice versa.”</a:t>
            </a:r>
            <a:r>
              <a:rPr lang="en-CA" dirty="0" smtClean="0"/>
              <a:t/>
            </a:r>
            <a:br>
              <a:rPr lang="en-CA" dirty="0" smtClean="0"/>
            </a:br>
            <a:endParaRPr lang="en-CA" dirty="0" smtClean="0"/>
          </a:p>
          <a:p>
            <a:pPr marL="285750" indent="-285750">
              <a:buFont typeface="Arial" panose="020B0604020202020204" pitchFamily="34" charset="0"/>
              <a:buChar char="•"/>
            </a:pPr>
            <a:r>
              <a:rPr lang="en-CA" sz="1200" b="0" i="0" u="none" strike="noStrike" kern="1200" dirty="0" err="1" smtClean="0">
                <a:solidFill>
                  <a:schemeClr val="tx1"/>
                </a:solidFill>
                <a:effectLst/>
                <a:latin typeface="+mn-lt"/>
                <a:ea typeface="+mn-ea"/>
                <a:cs typeface="+mn-cs"/>
              </a:rPr>
              <a:t>een</a:t>
            </a:r>
            <a:r>
              <a:rPr lang="en-CA" sz="1200" b="0" i="0" u="none" strike="noStrike" kern="1200" dirty="0" smtClean="0">
                <a:solidFill>
                  <a:schemeClr val="tx1"/>
                </a:solidFill>
                <a:effectLst/>
                <a:latin typeface="+mn-lt"/>
                <a:ea typeface="+mn-ea"/>
                <a:cs typeface="+mn-cs"/>
              </a:rPr>
              <a:t> the independent variable (TMP, PRE, SWD) and the dependent variable (NDVI), at the same time.</a:t>
            </a:r>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18</a:t>
            </a:fld>
            <a:endParaRPr lang="en-CA"/>
          </a:p>
        </p:txBody>
      </p:sp>
    </p:spTree>
    <p:extLst>
      <p:ext uri="{BB962C8B-B14F-4D97-AF65-F5344CB8AC3E}">
        <p14:creationId xmlns:p14="http://schemas.microsoft.com/office/powerpoint/2010/main" val="3426399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dirty="0" smtClean="0"/>
              <a:t>Par </a:t>
            </a:r>
            <a:r>
              <a:rPr lang="en-CA" dirty="0" err="1" smtClean="0"/>
              <a:t>exemple</a:t>
            </a:r>
            <a:r>
              <a:rPr lang="en-CA" dirty="0" smtClean="0"/>
              <a:t>, pour </a:t>
            </a:r>
            <a:r>
              <a:rPr lang="en-CA" dirty="0" err="1" smtClean="0"/>
              <a:t>calculer</a:t>
            </a:r>
            <a:r>
              <a:rPr lang="en-CA" dirty="0" smtClean="0"/>
              <a:t> le coefficient de </a:t>
            </a:r>
            <a:r>
              <a:rPr lang="en-CA" dirty="0" err="1" smtClean="0"/>
              <a:t>corrélation</a:t>
            </a:r>
            <a:r>
              <a:rPr lang="en-CA" dirty="0" smtClean="0"/>
              <a:t> </a:t>
            </a:r>
            <a:r>
              <a:rPr lang="en-CA" dirty="0" err="1" smtClean="0"/>
              <a:t>partielle</a:t>
            </a:r>
            <a:r>
              <a:rPr lang="en-CA" dirty="0" smtClean="0"/>
              <a:t> du NDVI à la </a:t>
            </a:r>
            <a:r>
              <a:rPr lang="en-CA" dirty="0" err="1" smtClean="0"/>
              <a:t>température</a:t>
            </a:r>
            <a:r>
              <a:rPr lang="en-CA" dirty="0" smtClean="0"/>
              <a:t>, r12,3 ~ p se </a:t>
            </a:r>
            <a:r>
              <a:rPr lang="en-CA" dirty="0" err="1" smtClean="0"/>
              <a:t>réfère</a:t>
            </a:r>
            <a:r>
              <a:rPr lang="en-CA" dirty="0" smtClean="0"/>
              <a:t> au coefficient de </a:t>
            </a:r>
            <a:r>
              <a:rPr lang="en-CA" dirty="0" err="1" smtClean="0"/>
              <a:t>corrélation</a:t>
            </a:r>
            <a:r>
              <a:rPr lang="en-CA" dirty="0" smtClean="0"/>
              <a:t> </a:t>
            </a:r>
            <a:r>
              <a:rPr lang="en-CA" dirty="0" err="1" smtClean="0"/>
              <a:t>partielle</a:t>
            </a:r>
            <a:r>
              <a:rPr lang="en-CA" dirty="0" smtClean="0"/>
              <a:t> de NDVI et </a:t>
            </a:r>
            <a:r>
              <a:rPr lang="en-CA" dirty="0" err="1" smtClean="0"/>
              <a:t>température</a:t>
            </a:r>
            <a:r>
              <a:rPr lang="en-CA" dirty="0" smtClean="0"/>
              <a:t>, qui utilise les </a:t>
            </a:r>
            <a:r>
              <a:rPr lang="en-CA" dirty="0" err="1" smtClean="0"/>
              <a:t>précipitations</a:t>
            </a:r>
            <a:r>
              <a:rPr lang="en-CA" dirty="0" smtClean="0"/>
              <a:t> et le </a:t>
            </a:r>
            <a:r>
              <a:rPr lang="en-CA" dirty="0" err="1" smtClean="0"/>
              <a:t>rayonnement</a:t>
            </a:r>
            <a:r>
              <a:rPr lang="en-CA" dirty="0" smtClean="0"/>
              <a:t> </a:t>
            </a:r>
            <a:r>
              <a:rPr lang="en-CA" dirty="0" err="1" smtClean="0"/>
              <a:t>comme</a:t>
            </a:r>
            <a:r>
              <a:rPr lang="en-CA" dirty="0" smtClean="0"/>
              <a:t> </a:t>
            </a:r>
            <a:r>
              <a:rPr lang="en-CA" dirty="0" err="1" smtClean="0"/>
              <a:t>contrôle</a:t>
            </a:r>
            <a:r>
              <a:rPr lang="en-CA" dirty="0" smtClean="0"/>
              <a:t> variables. </a:t>
            </a:r>
          </a:p>
        </p:txBody>
      </p:sp>
      <p:sp>
        <p:nvSpPr>
          <p:cNvPr id="4" name="Slide Number Placeholder 3"/>
          <p:cNvSpPr>
            <a:spLocks noGrp="1"/>
          </p:cNvSpPr>
          <p:nvPr>
            <p:ph type="sldNum" sz="quarter" idx="10"/>
          </p:nvPr>
        </p:nvSpPr>
        <p:spPr/>
        <p:txBody>
          <a:bodyPr/>
          <a:lstStyle/>
          <a:p>
            <a:fld id="{C87D4409-4729-4BF6-A8CE-D9DD7254DBF2}" type="slidenum">
              <a:rPr lang="en-CA" smtClean="0"/>
              <a:t>19</a:t>
            </a:fld>
            <a:endParaRPr lang="en-CA"/>
          </a:p>
        </p:txBody>
      </p:sp>
    </p:spTree>
    <p:extLst>
      <p:ext uri="{BB962C8B-B14F-4D97-AF65-F5344CB8AC3E}">
        <p14:creationId xmlns:p14="http://schemas.microsoft.com/office/powerpoint/2010/main" val="38121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L'environnement bâti est défini selon INSPQ (2015) “par les éléments créés, transformés ou organisés par l’être humain comme les différents modes d’occupation des sols, les systèmes de transport et le design”. </a:t>
            </a:r>
          </a:p>
          <a:p>
            <a:r>
              <a:rPr lang="fr-FR" sz="1200" kern="1200" dirty="0" smtClean="0">
                <a:solidFill>
                  <a:schemeClr val="tx1"/>
                </a:solidFill>
                <a:effectLst/>
                <a:latin typeface="+mn-lt"/>
                <a:ea typeface="+mn-ea"/>
                <a:cs typeface="+mn-cs"/>
              </a:rPr>
              <a:t>Favoriser</a:t>
            </a:r>
            <a:r>
              <a:rPr lang="fr-FR" sz="1200" kern="1200" baseline="0" dirty="0" smtClean="0">
                <a:solidFill>
                  <a:schemeClr val="tx1"/>
                </a:solidFill>
                <a:effectLst/>
                <a:latin typeface="+mn-lt"/>
                <a:ea typeface="+mn-ea"/>
                <a:cs typeface="+mn-cs"/>
              </a:rPr>
              <a:t> la marche; Pratique; Stimuler</a:t>
            </a:r>
          </a:p>
          <a:p>
            <a:r>
              <a:rPr lang="fr-FR" sz="1200" b="0" i="0" kern="1200" dirty="0" smtClean="0">
                <a:solidFill>
                  <a:schemeClr val="tx1"/>
                </a:solidFill>
                <a:effectLst/>
                <a:latin typeface="+mn-lt"/>
                <a:ea typeface="+mn-ea"/>
                <a:cs typeface="+mn-cs"/>
              </a:rPr>
              <a:t>aspects de la sécurité, la praticabilité et l’agréabilité de l’environnement bâti</a:t>
            </a:r>
            <a:r>
              <a:rPr lang="fr-FR" dirty="0" smtClean="0"/>
              <a:t> </a:t>
            </a:r>
            <a:br>
              <a:rPr lang="fr-FR" dirty="0" smtClean="0"/>
            </a:br>
            <a:r>
              <a:rPr lang="fr-FR" sz="1200" b="0" i="0" kern="1200" dirty="0" smtClean="0">
                <a:solidFill>
                  <a:schemeClr val="tx1"/>
                </a:solidFill>
                <a:effectLst/>
                <a:latin typeface="+mn-lt"/>
                <a:ea typeface="+mn-ea"/>
                <a:cs typeface="+mn-cs"/>
              </a:rPr>
              <a:t>destination qui est croisée avec des données sociodémographiques</a:t>
            </a:r>
            <a:r>
              <a:rPr lang="fr-FR" dirty="0" smtClean="0"/>
              <a:t> </a:t>
            </a:r>
            <a:br>
              <a:rPr lang="fr-FR" dirty="0" smtClean="0"/>
            </a:br>
            <a:r>
              <a:rPr lang="fr-FR" dirty="0" smtClean="0"/>
              <a:t>tranche d’a</a:t>
            </a:r>
            <a:r>
              <a:rPr lang="en-CA" sz="1200" b="0" i="0" kern="1200" dirty="0" err="1" smtClean="0">
                <a:solidFill>
                  <a:schemeClr val="tx1"/>
                </a:solidFill>
                <a:effectLst/>
                <a:latin typeface="+mn-lt"/>
                <a:ea typeface="+mn-ea"/>
                <a:cs typeface="+mn-cs"/>
              </a:rPr>
              <a:t>ge</a:t>
            </a:r>
            <a:r>
              <a:rPr lang="en-CA" dirty="0" smtClean="0"/>
              <a:t> ; transport</a:t>
            </a:r>
          </a:p>
          <a:p>
            <a:r>
              <a:rPr lang="fr-FR" dirty="0" smtClean="0"/>
              <a:t>Risque</a:t>
            </a:r>
            <a:r>
              <a:rPr lang="fr-FR" baseline="0" dirty="0" smtClean="0"/>
              <a:t> lié à la pollution</a:t>
            </a:r>
          </a:p>
          <a:p>
            <a:r>
              <a:rPr lang="fr-FR" baseline="0" dirty="0" smtClean="0"/>
              <a:t>Sondage audit indicateurs</a:t>
            </a:r>
          </a:p>
          <a:p>
            <a:r>
              <a:rPr lang="en-CA" sz="1200" b="0" i="0" kern="1200" dirty="0" err="1" smtClean="0">
                <a:solidFill>
                  <a:schemeClr val="tx1"/>
                </a:solidFill>
                <a:effectLst/>
                <a:latin typeface="+mn-lt"/>
                <a:ea typeface="+mn-ea"/>
                <a:cs typeface="+mn-cs"/>
              </a:rPr>
              <a:t>aménagements</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favorisant</a:t>
            </a:r>
            <a:r>
              <a:rPr lang="en-CA" sz="1200" b="0" i="0" kern="1200" dirty="0" smtClean="0">
                <a:solidFill>
                  <a:schemeClr val="tx1"/>
                </a:solidFill>
                <a:effectLst/>
                <a:latin typeface="+mn-lt"/>
                <a:ea typeface="+mn-ea"/>
                <a:cs typeface="+mn-cs"/>
              </a:rPr>
              <a:t> la</a:t>
            </a:r>
            <a:r>
              <a:rPr lang="en-CA" sz="1200" b="0" i="0" kern="1200" baseline="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marche</a:t>
            </a:r>
            <a:r>
              <a:rPr lang="en-CA" sz="1200" b="0"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activités commerciales et la végétation</a:t>
            </a:r>
            <a:r>
              <a:rPr lang="fr-FR" dirty="0" smtClean="0"/>
              <a:t> </a:t>
            </a:r>
            <a:r>
              <a:rPr lang="en-CA" dirty="0" smtClean="0"/>
              <a:t/>
            </a:r>
            <a:br>
              <a:rPr lang="en-CA" dirty="0" smtClean="0"/>
            </a:br>
            <a:endParaRPr lang="en-CA" dirty="0" smtClean="0"/>
          </a:p>
          <a:p>
            <a:endParaRPr lang="en-CA" dirty="0" smtClean="0"/>
          </a:p>
          <a:p>
            <a:endParaRPr lang="fr-FR" sz="1200" kern="1200" baseline="0" dirty="0" smtClean="0">
              <a:solidFill>
                <a:schemeClr val="tx1"/>
              </a:solidFill>
              <a:effectLst/>
              <a:latin typeface="+mn-lt"/>
              <a:ea typeface="+mn-ea"/>
              <a:cs typeface="+mn-cs"/>
            </a:endParaRPr>
          </a:p>
          <a:p>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2</a:t>
            </a:fld>
            <a:endParaRPr lang="en-CA"/>
          </a:p>
        </p:txBody>
      </p:sp>
    </p:spTree>
    <p:extLst>
      <p:ext uri="{BB962C8B-B14F-4D97-AF65-F5344CB8AC3E}">
        <p14:creationId xmlns:p14="http://schemas.microsoft.com/office/powerpoint/2010/main" val="35897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20</a:t>
            </a:fld>
            <a:endParaRPr lang="en-CA"/>
          </a:p>
        </p:txBody>
      </p:sp>
    </p:spTree>
    <p:extLst>
      <p:ext uri="{BB962C8B-B14F-4D97-AF65-F5344CB8AC3E}">
        <p14:creationId xmlns:p14="http://schemas.microsoft.com/office/powerpoint/2010/main" val="2921623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21</a:t>
            </a:fld>
            <a:endParaRPr lang="en-CA"/>
          </a:p>
        </p:txBody>
      </p:sp>
    </p:spTree>
    <p:extLst>
      <p:ext uri="{BB962C8B-B14F-4D97-AF65-F5344CB8AC3E}">
        <p14:creationId xmlns:p14="http://schemas.microsoft.com/office/powerpoint/2010/main" val="297078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22</a:t>
            </a:fld>
            <a:endParaRPr lang="en-CA"/>
          </a:p>
        </p:txBody>
      </p:sp>
    </p:spTree>
    <p:extLst>
      <p:ext uri="{BB962C8B-B14F-4D97-AF65-F5344CB8AC3E}">
        <p14:creationId xmlns:p14="http://schemas.microsoft.com/office/powerpoint/2010/main" val="285098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23</a:t>
            </a:fld>
            <a:endParaRPr lang="en-CA"/>
          </a:p>
        </p:txBody>
      </p:sp>
    </p:spTree>
    <p:extLst>
      <p:ext uri="{BB962C8B-B14F-4D97-AF65-F5344CB8AC3E}">
        <p14:creationId xmlns:p14="http://schemas.microsoft.com/office/powerpoint/2010/main" val="1563852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24</a:t>
            </a:fld>
            <a:endParaRPr lang="en-CA"/>
          </a:p>
        </p:txBody>
      </p:sp>
    </p:spTree>
    <p:extLst>
      <p:ext uri="{BB962C8B-B14F-4D97-AF65-F5344CB8AC3E}">
        <p14:creationId xmlns:p14="http://schemas.microsoft.com/office/powerpoint/2010/main" val="911073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25</a:t>
            </a:fld>
            <a:endParaRPr lang="en-CA"/>
          </a:p>
        </p:txBody>
      </p:sp>
    </p:spTree>
    <p:extLst>
      <p:ext uri="{BB962C8B-B14F-4D97-AF65-F5344CB8AC3E}">
        <p14:creationId xmlns:p14="http://schemas.microsoft.com/office/powerpoint/2010/main" val="1822416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26</a:t>
            </a:fld>
            <a:endParaRPr lang="en-CA"/>
          </a:p>
        </p:txBody>
      </p:sp>
    </p:spTree>
    <p:extLst>
      <p:ext uri="{BB962C8B-B14F-4D97-AF65-F5344CB8AC3E}">
        <p14:creationId xmlns:p14="http://schemas.microsoft.com/office/powerpoint/2010/main" val="3854910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27</a:t>
            </a:fld>
            <a:endParaRPr lang="en-CA"/>
          </a:p>
        </p:txBody>
      </p:sp>
    </p:spTree>
    <p:extLst>
      <p:ext uri="{BB962C8B-B14F-4D97-AF65-F5344CB8AC3E}">
        <p14:creationId xmlns:p14="http://schemas.microsoft.com/office/powerpoint/2010/main" val="3015806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28</a:t>
            </a:fld>
            <a:endParaRPr lang="en-CA"/>
          </a:p>
        </p:txBody>
      </p:sp>
    </p:spTree>
    <p:extLst>
      <p:ext uri="{BB962C8B-B14F-4D97-AF65-F5344CB8AC3E}">
        <p14:creationId xmlns:p14="http://schemas.microsoft.com/office/powerpoint/2010/main" val="3775248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3</a:t>
            </a:fld>
            <a:endParaRPr lang="en-CA"/>
          </a:p>
        </p:txBody>
      </p:sp>
    </p:spTree>
    <p:extLst>
      <p:ext uri="{BB962C8B-B14F-4D97-AF65-F5344CB8AC3E}">
        <p14:creationId xmlns:p14="http://schemas.microsoft.com/office/powerpoint/2010/main" val="2191849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Facteurs: température TMP,</a:t>
            </a:r>
            <a:r>
              <a:rPr lang="fr-FR" baseline="0" dirty="0" smtClean="0"/>
              <a:t> précipitation PRE, radiation solaire SWD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NDVI </a:t>
            </a:r>
            <a:r>
              <a:rPr lang="en-CA" sz="1200" b="0" i="0" u="none" strike="noStrike" kern="1200" dirty="0" smtClean="0">
                <a:solidFill>
                  <a:schemeClr val="tx1"/>
                </a:solidFill>
                <a:effectLst/>
                <a:latin typeface="+mn-lt"/>
                <a:ea typeface="+mn-ea"/>
                <a:cs typeface="+mn-cs"/>
              </a:rPr>
              <a:t>Very low values of NDVI (0.1 and below) correspond to barren areas of rock, sand, or snow. </a:t>
            </a:r>
            <a:endParaRPr lang="en-CA" sz="1200" b="0" i="0" kern="1200" dirty="0" smtClean="0">
              <a:solidFill>
                <a:schemeClr val="tx1"/>
              </a:solidFill>
              <a:effectLst/>
              <a:latin typeface="+mn-lt"/>
              <a:ea typeface="+mn-ea"/>
              <a:cs typeface="+mn-cs"/>
            </a:endParaRPr>
          </a:p>
          <a:p>
            <a:pPr rtl="0"/>
            <a:r>
              <a:rPr lang="en-CA" sz="1200" b="0" i="0" u="none" strike="noStrike" kern="1200" dirty="0" smtClean="0">
                <a:solidFill>
                  <a:schemeClr val="tx1"/>
                </a:solidFill>
                <a:effectLst/>
                <a:latin typeface="+mn-lt"/>
                <a:ea typeface="+mn-ea"/>
                <a:cs typeface="+mn-cs"/>
              </a:rPr>
              <a:t>Moderate values represent shrub and grassland (0.2 to 0.3), </a:t>
            </a:r>
            <a:endParaRPr lang="en-CA" sz="1200" b="0" i="0" kern="1200" dirty="0" smtClean="0">
              <a:solidFill>
                <a:schemeClr val="tx1"/>
              </a:solidFill>
              <a:effectLst/>
              <a:latin typeface="+mn-lt"/>
              <a:ea typeface="+mn-ea"/>
              <a:cs typeface="+mn-cs"/>
            </a:endParaRPr>
          </a:p>
          <a:p>
            <a:pPr rtl="0"/>
            <a:r>
              <a:rPr lang="en-CA" sz="1200" b="0" i="0" u="none" strike="noStrike" kern="1200" dirty="0" smtClean="0">
                <a:solidFill>
                  <a:schemeClr val="tx1"/>
                </a:solidFill>
                <a:effectLst/>
                <a:latin typeface="+mn-lt"/>
                <a:ea typeface="+mn-ea"/>
                <a:cs typeface="+mn-cs"/>
              </a:rPr>
              <a:t>while high values indicate temperate and tropical rainforests (0.6 to 0.8).</a:t>
            </a:r>
            <a:endParaRPr lang="en-CA" sz="1200" b="0" i="0" kern="1200" dirty="0" smtClean="0">
              <a:solidFill>
                <a:schemeClr val="tx1"/>
              </a:solidFill>
              <a:effectLst/>
              <a:latin typeface="+mn-lt"/>
              <a:ea typeface="+mn-ea"/>
              <a:cs typeface="+mn-cs"/>
            </a:endParaRPr>
          </a:p>
          <a:p>
            <a:pPr rtl="0"/>
            <a:r>
              <a:rPr lang="en-CA" sz="1200" b="0" i="0" u="sng" strike="noStrike" kern="1200" dirty="0" smtClean="0">
                <a:solidFill>
                  <a:schemeClr val="tx1"/>
                </a:solidFill>
                <a:effectLst/>
                <a:latin typeface="+mn-lt"/>
                <a:ea typeface="+mn-ea"/>
                <a:cs typeface="+mn-cs"/>
                <a:hlinkClick r:id="rId3"/>
              </a:rPr>
              <a:t>https://earthobservatory.nasa.gov/features/MeasuringVegetation</a:t>
            </a:r>
            <a:endParaRPr lang="en-CA" sz="1200" b="0" i="0" kern="1200" dirty="0" smtClean="0">
              <a:solidFill>
                <a:schemeClr val="tx1"/>
              </a:solidFill>
              <a:effectLst/>
              <a:latin typeface="+mn-lt"/>
              <a:ea typeface="+mn-ea"/>
              <a:cs typeface="+mn-cs"/>
            </a:endParaRPr>
          </a:p>
          <a:p>
            <a:r>
              <a:rPr lang="en-CA" dirty="0" smtClean="0"/>
              <a:t/>
            </a:r>
            <a:br>
              <a:rPr lang="en-CA" dirty="0" smtClean="0"/>
            </a:br>
            <a:r>
              <a:rPr lang="en-CA" dirty="0" smtClean="0"/>
              <a:t>The USGS Remote sensing phenology states: "NDVI values range from +1.0 to -1.0. Areas of barren rock, sand, or snow usually show very low NDVI values (for example, 0.1 or less). Sparse vegetation such as shrubs and grasslands or senescing crops may result in moderate NDVI values (approximately 0.2 to 0.5). High NDVI values (approximately 0.6 to 0.9) correspond to dense vegetation such as that found in temperate and tropical forests or crops at their peak growth stage."</a:t>
            </a:r>
          </a:p>
        </p:txBody>
      </p:sp>
      <p:sp>
        <p:nvSpPr>
          <p:cNvPr id="4" name="Slide Number Placeholder 3"/>
          <p:cNvSpPr>
            <a:spLocks noGrp="1"/>
          </p:cNvSpPr>
          <p:nvPr>
            <p:ph type="sldNum" sz="quarter" idx="10"/>
          </p:nvPr>
        </p:nvSpPr>
        <p:spPr/>
        <p:txBody>
          <a:bodyPr/>
          <a:lstStyle/>
          <a:p>
            <a:fld id="{C87D4409-4729-4BF6-A8CE-D9DD7254DBF2}" type="slidenum">
              <a:rPr lang="en-CA" smtClean="0"/>
              <a:t>4</a:t>
            </a:fld>
            <a:endParaRPr lang="en-CA"/>
          </a:p>
        </p:txBody>
      </p:sp>
    </p:spTree>
    <p:extLst>
      <p:ext uri="{BB962C8B-B14F-4D97-AF65-F5344CB8AC3E}">
        <p14:creationId xmlns:p14="http://schemas.microsoft.com/office/powerpoint/2010/main" val="2450276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5</a:t>
            </a:fld>
            <a:endParaRPr lang="en-CA"/>
          </a:p>
        </p:txBody>
      </p:sp>
    </p:spTree>
    <p:extLst>
      <p:ext uri="{BB962C8B-B14F-4D97-AF65-F5344CB8AC3E}">
        <p14:creationId xmlns:p14="http://schemas.microsoft.com/office/powerpoint/2010/main" val="1534714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solidFill>
                  <a:srgbClr val="000000"/>
                </a:solidFill>
                <a:latin typeface="Arial" panose="020B0604020202020204" pitchFamily="34" charset="0"/>
              </a:rPr>
              <a:t>L'azote (N) et le phosphore (P), et leurs formes chimiques respectives, sont deux des nutriments les plus influents pour stimuler la production primaire. </a:t>
            </a:r>
          </a:p>
          <a:p>
            <a:r>
              <a:rPr lang="fr-FR" dirty="0" smtClean="0">
                <a:solidFill>
                  <a:srgbClr val="000000"/>
                </a:solidFill>
                <a:latin typeface="Arial" panose="020B0604020202020204" pitchFamily="34" charset="0"/>
              </a:rPr>
              <a:t>Le phytoplancton se nourrit de N et P qui sont introduites ou recyclées dans le système hydrique, et sont à leur tour alimentées par le zooplancton comme le krill ou les crevettes.</a:t>
            </a:r>
          </a:p>
          <a:p>
            <a:endParaRPr lang="fr-FR" dirty="0" smtClean="0">
              <a:solidFill>
                <a:srgbClr val="000000"/>
              </a:solidFill>
              <a:latin typeface="Arial" panose="020B0604020202020204" pitchFamily="34" charset="0"/>
            </a:endParaRPr>
          </a:p>
          <a:p>
            <a:pPr rtl="0"/>
            <a:r>
              <a:rPr lang="en-CA" sz="1200" b="0" i="0" u="none" strike="noStrike" kern="1200" dirty="0" smtClean="0">
                <a:solidFill>
                  <a:schemeClr val="tx1"/>
                </a:solidFill>
                <a:effectLst/>
                <a:latin typeface="+mn-lt"/>
                <a:ea typeface="+mn-ea"/>
                <a:cs typeface="+mn-cs"/>
              </a:rPr>
              <a:t>Phytoplankton are free-floating, microscopic algae. Since phytoplankton require the sun's energy to turn carbon dioxide and water into food and energy via photosynthesis, they inhabit the sunlit upper layers of freshwater and marine environments.</a:t>
            </a:r>
            <a:endParaRPr lang="en-CA" b="0" dirty="0" smtClean="0">
              <a:effectLst/>
            </a:endParaRPr>
          </a:p>
          <a:p>
            <a:pPr rtl="0"/>
            <a:r>
              <a:rPr lang="en-CA" b="0" dirty="0" smtClean="0">
                <a:effectLst/>
              </a:rPr>
              <a:t/>
            </a:r>
            <a:br>
              <a:rPr lang="en-CA" b="0" dirty="0" smtClean="0">
                <a:effectLst/>
              </a:rPr>
            </a:br>
            <a:r>
              <a:rPr lang="en-CA" sz="1200" b="0" i="0" u="none" strike="noStrike" kern="1200" dirty="0" smtClean="0">
                <a:solidFill>
                  <a:schemeClr val="tx1"/>
                </a:solidFill>
                <a:effectLst/>
                <a:latin typeface="+mn-lt"/>
                <a:ea typeface="+mn-ea"/>
                <a:cs typeface="+mn-cs"/>
              </a:rPr>
              <a:t>Common types of phytoplankton in the Great Lakes include:</a:t>
            </a:r>
            <a:endParaRPr lang="en-CA" b="0" dirty="0" smtClean="0">
              <a:effectLst/>
            </a:endParaRPr>
          </a:p>
          <a:p>
            <a:pPr rtl="0" fontAlgn="base"/>
            <a:r>
              <a:rPr lang="en-CA" sz="1200" b="0" i="0" u="none" strike="noStrike" kern="1200" dirty="0" smtClean="0">
                <a:solidFill>
                  <a:schemeClr val="tx1"/>
                </a:solidFill>
                <a:effectLst/>
                <a:latin typeface="+mn-lt"/>
                <a:ea typeface="+mn-ea"/>
                <a:cs typeface="+mn-cs"/>
              </a:rPr>
              <a:t>Diatoms</a:t>
            </a:r>
          </a:p>
          <a:p>
            <a:pPr rtl="0" fontAlgn="base"/>
            <a:r>
              <a:rPr lang="en-CA" sz="1200" b="0" i="0" u="none" strike="noStrike" kern="1200" dirty="0" smtClean="0">
                <a:solidFill>
                  <a:schemeClr val="tx1"/>
                </a:solidFill>
                <a:effectLst/>
                <a:latin typeface="+mn-lt"/>
                <a:ea typeface="+mn-ea"/>
                <a:cs typeface="+mn-cs"/>
              </a:rPr>
              <a:t>Green algae</a:t>
            </a:r>
          </a:p>
          <a:p>
            <a:pPr rtl="0" fontAlgn="base"/>
            <a:r>
              <a:rPr lang="en-CA" sz="1200" b="0" i="0" u="none" strike="noStrike" kern="1200" dirty="0" smtClean="0">
                <a:solidFill>
                  <a:schemeClr val="tx1"/>
                </a:solidFill>
                <a:effectLst/>
                <a:latin typeface="+mn-lt"/>
                <a:ea typeface="+mn-ea"/>
                <a:cs typeface="+mn-cs"/>
              </a:rPr>
              <a:t>Cyanobacteria (blue-green algae)</a:t>
            </a:r>
          </a:p>
          <a:p>
            <a:pPr rtl="0" fontAlgn="base"/>
            <a:r>
              <a:rPr lang="en-CA" sz="1200" b="0" i="0" u="none" strike="noStrike" kern="1200" dirty="0" smtClean="0">
                <a:solidFill>
                  <a:schemeClr val="tx1"/>
                </a:solidFill>
                <a:effectLst/>
                <a:latin typeface="+mn-lt"/>
                <a:ea typeface="+mn-ea"/>
                <a:cs typeface="+mn-cs"/>
              </a:rPr>
              <a:t>Flagellates</a:t>
            </a:r>
          </a:p>
          <a:p>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6</a:t>
            </a:fld>
            <a:endParaRPr lang="en-CA"/>
          </a:p>
        </p:txBody>
      </p:sp>
    </p:spTree>
    <p:extLst>
      <p:ext uri="{BB962C8B-B14F-4D97-AF65-F5344CB8AC3E}">
        <p14:creationId xmlns:p14="http://schemas.microsoft.com/office/powerpoint/2010/main" val="751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7</a:t>
            </a:fld>
            <a:endParaRPr lang="en-CA"/>
          </a:p>
        </p:txBody>
      </p:sp>
    </p:spTree>
    <p:extLst>
      <p:ext uri="{BB962C8B-B14F-4D97-AF65-F5344CB8AC3E}">
        <p14:creationId xmlns:p14="http://schemas.microsoft.com/office/powerpoint/2010/main" val="1370797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smtClean="0"/>
              <a:t>Wavelength</a:t>
            </a:r>
            <a:r>
              <a:rPr lang="fr-FR" dirty="0" smtClean="0"/>
              <a:t> ?</a:t>
            </a:r>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8</a:t>
            </a:fld>
            <a:endParaRPr lang="en-CA"/>
          </a:p>
        </p:txBody>
      </p:sp>
    </p:spTree>
    <p:extLst>
      <p:ext uri="{BB962C8B-B14F-4D97-AF65-F5344CB8AC3E}">
        <p14:creationId xmlns:p14="http://schemas.microsoft.com/office/powerpoint/2010/main" val="202189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9</a:t>
            </a:fld>
            <a:endParaRPr lang="en-CA"/>
          </a:p>
        </p:txBody>
      </p:sp>
    </p:spTree>
    <p:extLst>
      <p:ext uri="{BB962C8B-B14F-4D97-AF65-F5344CB8AC3E}">
        <p14:creationId xmlns:p14="http://schemas.microsoft.com/office/powerpoint/2010/main" val="1679322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799356-3F41-41BA-A3DC-4207CFB0F1C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A"/>
          </a:p>
        </p:txBody>
      </p:sp>
      <p:sp>
        <p:nvSpPr>
          <p:cNvPr id="3" name="Sous-titre 2">
            <a:extLst>
              <a:ext uri="{FF2B5EF4-FFF2-40B4-BE49-F238E27FC236}">
                <a16:creationId xmlns:a16="http://schemas.microsoft.com/office/drawing/2014/main" id="{79E69ED1-3EFC-4C3F-8A9D-B45FB8C7F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CA"/>
          </a:p>
        </p:txBody>
      </p:sp>
      <p:sp>
        <p:nvSpPr>
          <p:cNvPr id="4" name="Espace réservé de la date 3">
            <a:extLst>
              <a:ext uri="{FF2B5EF4-FFF2-40B4-BE49-F238E27FC236}">
                <a16:creationId xmlns:a16="http://schemas.microsoft.com/office/drawing/2014/main" id="{3D1C5FA9-2DD8-4286-8AE7-044681BB1920}"/>
              </a:ext>
            </a:extLst>
          </p:cNvPr>
          <p:cNvSpPr>
            <a:spLocks noGrp="1"/>
          </p:cNvSpPr>
          <p:nvPr>
            <p:ph type="dt" sz="half" idx="10"/>
          </p:nvPr>
        </p:nvSpPr>
        <p:spPr/>
        <p:txBody>
          <a:bodyPr/>
          <a:lstStyle/>
          <a:p>
            <a:fld id="{ADE028E6-5997-4C51-9F9D-07F94AA19B94}" type="datetime1">
              <a:rPr lang="en-CA" smtClean="0"/>
              <a:t>2021-03-05</a:t>
            </a:fld>
            <a:endParaRPr lang="en-CA"/>
          </a:p>
        </p:txBody>
      </p:sp>
      <p:sp>
        <p:nvSpPr>
          <p:cNvPr id="5" name="Espace réservé du pied de page 4">
            <a:extLst>
              <a:ext uri="{FF2B5EF4-FFF2-40B4-BE49-F238E27FC236}">
                <a16:creationId xmlns:a16="http://schemas.microsoft.com/office/drawing/2014/main" id="{A5991A81-7F45-4F49-9278-A67D9A4EEF6A}"/>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53055BBA-7C0A-409B-863C-52D7D9C127AC}"/>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708401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1666FE-17C5-4D0B-9149-F6C160165822}"/>
              </a:ext>
            </a:extLst>
          </p:cNvPr>
          <p:cNvSpPr>
            <a:spLocks noGrp="1"/>
          </p:cNvSpPr>
          <p:nvPr>
            <p:ph type="title"/>
          </p:nvPr>
        </p:nvSpPr>
        <p:spPr/>
        <p:txBody>
          <a:bodyPr/>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A939C568-DA6B-41FE-8D69-32FC8B612458}"/>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E6A21029-4B27-4E68-9004-B73FEDB947D1}"/>
              </a:ext>
            </a:extLst>
          </p:cNvPr>
          <p:cNvSpPr>
            <a:spLocks noGrp="1"/>
          </p:cNvSpPr>
          <p:nvPr>
            <p:ph type="dt" sz="half" idx="10"/>
          </p:nvPr>
        </p:nvSpPr>
        <p:spPr/>
        <p:txBody>
          <a:bodyPr/>
          <a:lstStyle/>
          <a:p>
            <a:fld id="{40C3ACF4-1F58-41C1-8627-88B24884E38D}" type="datetime1">
              <a:rPr lang="en-CA" smtClean="0"/>
              <a:t>2021-03-05</a:t>
            </a:fld>
            <a:endParaRPr lang="en-CA"/>
          </a:p>
        </p:txBody>
      </p:sp>
      <p:sp>
        <p:nvSpPr>
          <p:cNvPr id="5" name="Espace réservé du pied de page 4">
            <a:extLst>
              <a:ext uri="{FF2B5EF4-FFF2-40B4-BE49-F238E27FC236}">
                <a16:creationId xmlns:a16="http://schemas.microsoft.com/office/drawing/2014/main" id="{FD16B82E-3AE8-4511-BAEE-A0496DA6FF25}"/>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59A16966-EE6D-4D78-80A6-D8678FA79E32}"/>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516567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553E2D7-BCEF-446A-BDEF-706AC859C138}"/>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97A8BC4F-15C1-4E9A-8A56-EE6D12ACCF6B}"/>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18BE9D40-25A0-4282-9FD6-86F435F2FE5A}"/>
              </a:ext>
            </a:extLst>
          </p:cNvPr>
          <p:cNvSpPr>
            <a:spLocks noGrp="1"/>
          </p:cNvSpPr>
          <p:nvPr>
            <p:ph type="dt" sz="half" idx="10"/>
          </p:nvPr>
        </p:nvSpPr>
        <p:spPr/>
        <p:txBody>
          <a:bodyPr/>
          <a:lstStyle/>
          <a:p>
            <a:fld id="{75140238-0394-4BCD-B091-A7A9A7272471}" type="datetime1">
              <a:rPr lang="en-CA" smtClean="0"/>
              <a:t>2021-03-05</a:t>
            </a:fld>
            <a:endParaRPr lang="en-CA"/>
          </a:p>
        </p:txBody>
      </p:sp>
      <p:sp>
        <p:nvSpPr>
          <p:cNvPr id="5" name="Espace réservé du pied de page 4">
            <a:extLst>
              <a:ext uri="{FF2B5EF4-FFF2-40B4-BE49-F238E27FC236}">
                <a16:creationId xmlns:a16="http://schemas.microsoft.com/office/drawing/2014/main" id="{E040BD63-11BF-45BB-B964-502361E5FCFD}"/>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A400F56A-497B-4B74-903B-670528023DE6}"/>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45773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EAFFA-1AAD-449A-AB90-3CAFA5EA5C3C}"/>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068148AA-64F4-437C-A53D-30EE3362EA60}"/>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7CBC411E-455F-4AD0-9E3E-F032C7AEBD8C}"/>
              </a:ext>
            </a:extLst>
          </p:cNvPr>
          <p:cNvSpPr>
            <a:spLocks noGrp="1"/>
          </p:cNvSpPr>
          <p:nvPr>
            <p:ph type="dt" sz="half" idx="10"/>
          </p:nvPr>
        </p:nvSpPr>
        <p:spPr/>
        <p:txBody>
          <a:bodyPr/>
          <a:lstStyle/>
          <a:p>
            <a:fld id="{04221EED-24E5-44E1-956E-B2DBCCEFD5E4}" type="datetime1">
              <a:rPr lang="en-CA" smtClean="0"/>
              <a:t>2021-03-05</a:t>
            </a:fld>
            <a:endParaRPr lang="en-CA"/>
          </a:p>
        </p:txBody>
      </p:sp>
      <p:sp>
        <p:nvSpPr>
          <p:cNvPr id="5" name="Espace réservé du pied de page 4">
            <a:extLst>
              <a:ext uri="{FF2B5EF4-FFF2-40B4-BE49-F238E27FC236}">
                <a16:creationId xmlns:a16="http://schemas.microsoft.com/office/drawing/2014/main" id="{F7A02CFA-7788-43A0-8826-7BE4FC89754B}"/>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489F078A-9F6C-46EE-95C2-1E599B054258}"/>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1079123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6ADD1-C010-4695-83B6-322E5EF42D0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CA"/>
          </a:p>
        </p:txBody>
      </p:sp>
      <p:sp>
        <p:nvSpPr>
          <p:cNvPr id="3" name="Espace réservé du texte 2">
            <a:extLst>
              <a:ext uri="{FF2B5EF4-FFF2-40B4-BE49-F238E27FC236}">
                <a16:creationId xmlns:a16="http://schemas.microsoft.com/office/drawing/2014/main" id="{B322A113-02BA-478D-A139-BDE74E6148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D5D96BC3-86C9-4C19-86BB-514DE913FBF0}"/>
              </a:ext>
            </a:extLst>
          </p:cNvPr>
          <p:cNvSpPr>
            <a:spLocks noGrp="1"/>
          </p:cNvSpPr>
          <p:nvPr>
            <p:ph type="dt" sz="half" idx="10"/>
          </p:nvPr>
        </p:nvSpPr>
        <p:spPr/>
        <p:txBody>
          <a:bodyPr/>
          <a:lstStyle/>
          <a:p>
            <a:fld id="{E84E83B5-E6D0-4F20-9F0C-CC3694B36394}" type="datetime1">
              <a:rPr lang="en-CA" smtClean="0"/>
              <a:t>2021-03-05</a:t>
            </a:fld>
            <a:endParaRPr lang="en-CA"/>
          </a:p>
        </p:txBody>
      </p:sp>
      <p:sp>
        <p:nvSpPr>
          <p:cNvPr id="5" name="Espace réservé du pied de page 4">
            <a:extLst>
              <a:ext uri="{FF2B5EF4-FFF2-40B4-BE49-F238E27FC236}">
                <a16:creationId xmlns:a16="http://schemas.microsoft.com/office/drawing/2014/main" id="{E3B9AE64-CF55-4A44-A2FE-F7B699445C11}"/>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63AAC2D0-A67F-4511-97CA-1C42EB496901}"/>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332879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45A429-85A1-4BBD-BCAA-1A8A97F79E55}"/>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2297B0A1-7BBD-42CE-8457-24F79EA57636}"/>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contenu 3">
            <a:extLst>
              <a:ext uri="{FF2B5EF4-FFF2-40B4-BE49-F238E27FC236}">
                <a16:creationId xmlns:a16="http://schemas.microsoft.com/office/drawing/2014/main" id="{7EC261E1-542C-48CA-BD0F-C1965218F5D2}"/>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e la date 4">
            <a:extLst>
              <a:ext uri="{FF2B5EF4-FFF2-40B4-BE49-F238E27FC236}">
                <a16:creationId xmlns:a16="http://schemas.microsoft.com/office/drawing/2014/main" id="{05637551-0FE7-42B5-8151-4AAD4C05B382}"/>
              </a:ext>
            </a:extLst>
          </p:cNvPr>
          <p:cNvSpPr>
            <a:spLocks noGrp="1"/>
          </p:cNvSpPr>
          <p:nvPr>
            <p:ph type="dt" sz="half" idx="10"/>
          </p:nvPr>
        </p:nvSpPr>
        <p:spPr/>
        <p:txBody>
          <a:bodyPr/>
          <a:lstStyle/>
          <a:p>
            <a:fld id="{1D571632-D797-4FF1-BF5F-AE850EE5EA56}" type="datetime1">
              <a:rPr lang="en-CA" smtClean="0"/>
              <a:t>2021-03-05</a:t>
            </a:fld>
            <a:endParaRPr lang="en-CA"/>
          </a:p>
        </p:txBody>
      </p:sp>
      <p:sp>
        <p:nvSpPr>
          <p:cNvPr id="6" name="Espace réservé du pied de page 5">
            <a:extLst>
              <a:ext uri="{FF2B5EF4-FFF2-40B4-BE49-F238E27FC236}">
                <a16:creationId xmlns:a16="http://schemas.microsoft.com/office/drawing/2014/main" id="{457079F9-A2FA-4FB4-864E-B0003E017840}"/>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940047B9-0EF1-4B78-B1CA-16242C6FC155}"/>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843782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6E5F6-BCF6-4BC2-B42C-43DE6B8C4A7F}"/>
              </a:ext>
            </a:extLst>
          </p:cNvPr>
          <p:cNvSpPr>
            <a:spLocks noGrp="1"/>
          </p:cNvSpPr>
          <p:nvPr>
            <p:ph type="title"/>
          </p:nvPr>
        </p:nvSpPr>
        <p:spPr>
          <a:xfrm>
            <a:off x="839788" y="365125"/>
            <a:ext cx="10515600" cy="1325563"/>
          </a:xfrm>
        </p:spPr>
        <p:txBody>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DBF3E6D9-2CE3-433D-8C4B-00E550C06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5FD1F5E5-1BC2-45D9-B082-FE4EC0C819F4}"/>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u texte 4">
            <a:extLst>
              <a:ext uri="{FF2B5EF4-FFF2-40B4-BE49-F238E27FC236}">
                <a16:creationId xmlns:a16="http://schemas.microsoft.com/office/drawing/2014/main" id="{8D8ED58E-522F-477A-B408-E804C78230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EADCAD59-1328-478C-9437-1C5917FFD861}"/>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7" name="Espace réservé de la date 6">
            <a:extLst>
              <a:ext uri="{FF2B5EF4-FFF2-40B4-BE49-F238E27FC236}">
                <a16:creationId xmlns:a16="http://schemas.microsoft.com/office/drawing/2014/main" id="{FD682F8A-DD15-436A-9B38-3FDF728427E2}"/>
              </a:ext>
            </a:extLst>
          </p:cNvPr>
          <p:cNvSpPr>
            <a:spLocks noGrp="1"/>
          </p:cNvSpPr>
          <p:nvPr>
            <p:ph type="dt" sz="half" idx="10"/>
          </p:nvPr>
        </p:nvSpPr>
        <p:spPr/>
        <p:txBody>
          <a:bodyPr/>
          <a:lstStyle/>
          <a:p>
            <a:fld id="{42A021C9-DA9F-4AAA-B84B-79C96568D018}" type="datetime1">
              <a:rPr lang="en-CA" smtClean="0"/>
              <a:t>2021-03-05</a:t>
            </a:fld>
            <a:endParaRPr lang="en-CA"/>
          </a:p>
        </p:txBody>
      </p:sp>
      <p:sp>
        <p:nvSpPr>
          <p:cNvPr id="8" name="Espace réservé du pied de page 7">
            <a:extLst>
              <a:ext uri="{FF2B5EF4-FFF2-40B4-BE49-F238E27FC236}">
                <a16:creationId xmlns:a16="http://schemas.microsoft.com/office/drawing/2014/main" id="{399035E9-EEAE-48F8-BFD3-4722F346EF89}"/>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DB08D3BD-A990-4A35-8904-F9F199B1CDA5}"/>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323579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113548-A25B-4E64-9722-161ADE6322F6}"/>
              </a:ext>
            </a:extLst>
          </p:cNvPr>
          <p:cNvSpPr>
            <a:spLocks noGrp="1"/>
          </p:cNvSpPr>
          <p:nvPr>
            <p:ph type="title"/>
          </p:nvPr>
        </p:nvSpPr>
        <p:spPr/>
        <p:txBody>
          <a:bodyPr/>
          <a:lstStyle/>
          <a:p>
            <a:r>
              <a:rPr lang="fr-FR"/>
              <a:t>Modifiez le style du titre</a:t>
            </a:r>
            <a:endParaRPr lang="en-CA"/>
          </a:p>
        </p:txBody>
      </p:sp>
      <p:sp>
        <p:nvSpPr>
          <p:cNvPr id="3" name="Espace réservé de la date 2">
            <a:extLst>
              <a:ext uri="{FF2B5EF4-FFF2-40B4-BE49-F238E27FC236}">
                <a16:creationId xmlns:a16="http://schemas.microsoft.com/office/drawing/2014/main" id="{60FAD928-69FC-44C8-9FDF-6D67CCA993DE}"/>
              </a:ext>
            </a:extLst>
          </p:cNvPr>
          <p:cNvSpPr>
            <a:spLocks noGrp="1"/>
          </p:cNvSpPr>
          <p:nvPr>
            <p:ph type="dt" sz="half" idx="10"/>
          </p:nvPr>
        </p:nvSpPr>
        <p:spPr/>
        <p:txBody>
          <a:bodyPr/>
          <a:lstStyle/>
          <a:p>
            <a:fld id="{CB403965-A2A1-4DC4-A8FE-21C86CB0CAB5}" type="datetime1">
              <a:rPr lang="en-CA" smtClean="0"/>
              <a:t>2021-03-05</a:t>
            </a:fld>
            <a:endParaRPr lang="en-CA"/>
          </a:p>
        </p:txBody>
      </p:sp>
      <p:sp>
        <p:nvSpPr>
          <p:cNvPr id="4" name="Espace réservé du pied de page 3">
            <a:extLst>
              <a:ext uri="{FF2B5EF4-FFF2-40B4-BE49-F238E27FC236}">
                <a16:creationId xmlns:a16="http://schemas.microsoft.com/office/drawing/2014/main" id="{B3B6E4D7-8A7C-4BC1-A14C-FBDAE5ED8426}"/>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2FA9A70B-F391-46AD-A6F4-F7955FDB409B}"/>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87549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D3CFF1-BF5D-4AB1-BAF7-4345EC638509}"/>
              </a:ext>
            </a:extLst>
          </p:cNvPr>
          <p:cNvSpPr>
            <a:spLocks noGrp="1"/>
          </p:cNvSpPr>
          <p:nvPr>
            <p:ph type="dt" sz="half" idx="10"/>
          </p:nvPr>
        </p:nvSpPr>
        <p:spPr/>
        <p:txBody>
          <a:bodyPr/>
          <a:lstStyle/>
          <a:p>
            <a:fld id="{AC8957D5-070B-4833-9D73-5C859E9C50A4}" type="datetime1">
              <a:rPr lang="en-CA" smtClean="0"/>
              <a:t>2021-03-05</a:t>
            </a:fld>
            <a:endParaRPr lang="en-CA"/>
          </a:p>
        </p:txBody>
      </p:sp>
      <p:sp>
        <p:nvSpPr>
          <p:cNvPr id="3" name="Espace réservé du pied de page 2">
            <a:extLst>
              <a:ext uri="{FF2B5EF4-FFF2-40B4-BE49-F238E27FC236}">
                <a16:creationId xmlns:a16="http://schemas.microsoft.com/office/drawing/2014/main" id="{ECBE41BD-4412-4FBD-BFD3-46E231B794BB}"/>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62C72CE6-D34C-49D1-A454-7C69D37569A4}"/>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134128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D7BFD2-F4FD-4F08-B447-7A9974B2406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du contenu 2">
            <a:extLst>
              <a:ext uri="{FF2B5EF4-FFF2-40B4-BE49-F238E27FC236}">
                <a16:creationId xmlns:a16="http://schemas.microsoft.com/office/drawing/2014/main" id="{9A59CD15-14A6-483A-B53B-BF1FA2A51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texte 3">
            <a:extLst>
              <a:ext uri="{FF2B5EF4-FFF2-40B4-BE49-F238E27FC236}">
                <a16:creationId xmlns:a16="http://schemas.microsoft.com/office/drawing/2014/main" id="{4547A172-9597-4048-8A95-1D6056F67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C56E0D6-AAE3-43B8-B35B-7EEB041A0A1E}"/>
              </a:ext>
            </a:extLst>
          </p:cNvPr>
          <p:cNvSpPr>
            <a:spLocks noGrp="1"/>
          </p:cNvSpPr>
          <p:nvPr>
            <p:ph type="dt" sz="half" idx="10"/>
          </p:nvPr>
        </p:nvSpPr>
        <p:spPr/>
        <p:txBody>
          <a:bodyPr/>
          <a:lstStyle/>
          <a:p>
            <a:fld id="{62D6986E-63A1-4521-8CD0-20DE54B81DF4}" type="datetime1">
              <a:rPr lang="en-CA" smtClean="0"/>
              <a:t>2021-03-05</a:t>
            </a:fld>
            <a:endParaRPr lang="en-CA"/>
          </a:p>
        </p:txBody>
      </p:sp>
      <p:sp>
        <p:nvSpPr>
          <p:cNvPr id="6" name="Espace réservé du pied de page 5">
            <a:extLst>
              <a:ext uri="{FF2B5EF4-FFF2-40B4-BE49-F238E27FC236}">
                <a16:creationId xmlns:a16="http://schemas.microsoft.com/office/drawing/2014/main" id="{D5C7E314-569C-4389-8968-8364D675AE9E}"/>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BE0CD5D7-A427-47D9-8B6F-2095DBBFA433}"/>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46150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85933-3F85-4A81-AB48-AB53BDD571F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pour une image  2">
            <a:extLst>
              <a:ext uri="{FF2B5EF4-FFF2-40B4-BE49-F238E27FC236}">
                <a16:creationId xmlns:a16="http://schemas.microsoft.com/office/drawing/2014/main" id="{EE3859B8-389C-4B48-A4F3-11D943CED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FE8D65A3-4FA3-4605-99A3-E17751DD2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A03B98D8-C91B-46F3-BB3E-46355BEDC99D}"/>
              </a:ext>
            </a:extLst>
          </p:cNvPr>
          <p:cNvSpPr>
            <a:spLocks noGrp="1"/>
          </p:cNvSpPr>
          <p:nvPr>
            <p:ph type="dt" sz="half" idx="10"/>
          </p:nvPr>
        </p:nvSpPr>
        <p:spPr/>
        <p:txBody>
          <a:bodyPr/>
          <a:lstStyle/>
          <a:p>
            <a:fld id="{2DF454D2-436D-4867-A6B5-AA82B5548399}" type="datetime1">
              <a:rPr lang="en-CA" smtClean="0"/>
              <a:t>2021-03-05</a:t>
            </a:fld>
            <a:endParaRPr lang="en-CA"/>
          </a:p>
        </p:txBody>
      </p:sp>
      <p:sp>
        <p:nvSpPr>
          <p:cNvPr id="6" name="Espace réservé du pied de page 5">
            <a:extLst>
              <a:ext uri="{FF2B5EF4-FFF2-40B4-BE49-F238E27FC236}">
                <a16:creationId xmlns:a16="http://schemas.microsoft.com/office/drawing/2014/main" id="{105D0F64-47B8-42A6-BDBE-1BA1956A9E5C}"/>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6AF657BA-954A-434D-8BCA-86FF4E1200ED}"/>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4089655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7EA0529-50EB-459D-BDC6-9BE33C8848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4C7062F7-94CC-41B7-9118-F191EA2C3E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CF7C2787-ECA5-461A-9F38-1723351B10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7F820-D17B-457E-864D-79B0F1437387}" type="datetime1">
              <a:rPr lang="en-CA" smtClean="0"/>
              <a:t>2021-03-05</a:t>
            </a:fld>
            <a:endParaRPr lang="en-CA"/>
          </a:p>
        </p:txBody>
      </p:sp>
      <p:sp>
        <p:nvSpPr>
          <p:cNvPr id="5" name="Espace réservé du pied de page 4">
            <a:extLst>
              <a:ext uri="{FF2B5EF4-FFF2-40B4-BE49-F238E27FC236}">
                <a16:creationId xmlns:a16="http://schemas.microsoft.com/office/drawing/2014/main" id="{710DA2CA-09B9-4625-9EA3-3B8DC3DCC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EB8CBB43-2F64-42F1-9137-29DA380DD6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FDA8-C380-487C-8262-56859A965823}" type="slidenum">
              <a:rPr lang="en-CA" smtClean="0"/>
              <a:t>‹#›</a:t>
            </a:fld>
            <a:endParaRPr lang="en-CA"/>
          </a:p>
        </p:txBody>
      </p:sp>
    </p:spTree>
    <p:extLst>
      <p:ext uri="{BB962C8B-B14F-4D97-AF65-F5344CB8AC3E}">
        <p14:creationId xmlns:p14="http://schemas.microsoft.com/office/powerpoint/2010/main" val="1077423163"/>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notesSlide" Target="../notesSlides/notesSlide1.xml"/><Relationship Id="rId12"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33.xml"/><Relationship Id="rId7" Type="http://schemas.openxmlformats.org/officeDocument/2006/relationships/image" Target="../media/image1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4.png"/><Relationship Id="rId5" Type="http://schemas.openxmlformats.org/officeDocument/2006/relationships/notesSlide" Target="../notesSlides/notesSlide10.xml"/><Relationship Id="rId10" Type="http://schemas.openxmlformats.org/officeDocument/2006/relationships/image" Target="../media/image18.png"/><Relationship Id="rId4" Type="http://schemas.openxmlformats.org/officeDocument/2006/relationships/slideLayout" Target="../slideLayouts/slideLayout4.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9.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48.xml"/><Relationship Id="rId7" Type="http://schemas.openxmlformats.org/officeDocument/2006/relationships/image" Target="../media/image2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21.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54.xml"/><Relationship Id="rId7" Type="http://schemas.openxmlformats.org/officeDocument/2006/relationships/image" Target="../media/image26.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25.png"/><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57.xml"/><Relationship Id="rId7" Type="http://schemas.openxmlformats.org/officeDocument/2006/relationships/image" Target="../media/image29.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8.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32.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31.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3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35.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34.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2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hyperlink" Target="https://doi.org/10.1002/joc.3711" TargetMode="Externa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77.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80.xml"/><Relationship Id="rId7" Type="http://schemas.openxmlformats.org/officeDocument/2006/relationships/notesSlide" Target="../notesSlides/notesSlide25.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2.xml"/><Relationship Id="rId5" Type="http://schemas.openxmlformats.org/officeDocument/2006/relationships/tags" Target="../tags/tag82.xml"/><Relationship Id="rId4" Type="http://schemas.openxmlformats.org/officeDocument/2006/relationships/tags" Target="../tags/tag81.xml"/></Relationships>
</file>

<file path=ppt/slides/_rels/slide26.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1.xml"/><Relationship Id="rId7" Type="http://schemas.openxmlformats.org/officeDocument/2006/relationships/image" Target="../media/image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jpe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hyperlink" Target="https://rda.ucar.edu/datasets/ds314.3/" TargetMode="External"/><Relationship Id="rId3" Type="http://schemas.openxmlformats.org/officeDocument/2006/relationships/tags" Target="../tags/tag24.xml"/><Relationship Id="rId7" Type="http://schemas.openxmlformats.org/officeDocument/2006/relationships/hyperlink" Target="https://crudata.uea.ac.uk/cru/data/hrg/" TargetMode="Externa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hyperlink" Target="https://iridl.ldeo.columbia.edu/SOURCES/.UEA/.CRU/.TS3p21/.monthly/.dataset_documentation.html" TargetMode="External"/><Relationship Id="rId5" Type="http://schemas.openxmlformats.org/officeDocument/2006/relationships/notesSlide" Target="../notesSlides/notesSlide7.xml"/><Relationship Id="rId10" Type="http://schemas.openxmlformats.org/officeDocument/2006/relationships/hyperlink" Target="ftp://nacp.ornl.gov/synthesis/2009/frescati/temp/land_use_change/original/readme.htm" TargetMode="External"/><Relationship Id="rId4" Type="http://schemas.openxmlformats.org/officeDocument/2006/relationships/slideLayout" Target="../slideLayouts/slideLayout2.xml"/><Relationship Id="rId9" Type="http://schemas.openxmlformats.org/officeDocument/2006/relationships/hyperlink" Target="ftp://nacp.ornl.gov/synthesis/2009/frescati/model_driver/cru_ncep/analysi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wmo-sat.info/oscar/instruments/view/avhrr_3" TargetMode="External"/><Relationship Id="rId13" Type="http://schemas.openxmlformats.org/officeDocument/2006/relationships/image" Target="../media/image11.png"/><Relationship Id="rId3" Type="http://schemas.openxmlformats.org/officeDocument/2006/relationships/tags" Target="../tags/tag27.xml"/><Relationship Id="rId7" Type="http://schemas.openxmlformats.org/officeDocument/2006/relationships/hyperlink" Target="https://www.wmo-sat.info/oscar/instruments/view/avhrr_2" TargetMode="External"/><Relationship Id="rId12" Type="http://schemas.openxmlformats.org/officeDocument/2006/relationships/image" Target="../media/image1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hyperlink" Target="https://cran.r-project.org/web/packages/gimms/gimms.pdf" TargetMode="External"/><Relationship Id="rId11" Type="http://schemas.openxmlformats.org/officeDocument/2006/relationships/image" Target="../media/image9.png"/><Relationship Id="rId5" Type="http://schemas.openxmlformats.org/officeDocument/2006/relationships/notesSlide" Target="../notesSlides/notesSlide8.xml"/><Relationship Id="rId10" Type="http://schemas.openxmlformats.org/officeDocument/2006/relationships/hyperlink" Target="https://www.wmo-sat.info/oscar/instruments/view/seawifs" TargetMode="External"/><Relationship Id="rId4" Type="http://schemas.openxmlformats.org/officeDocument/2006/relationships/slideLayout" Target="../slideLayouts/slideLayout2.xml"/><Relationship Id="rId9" Type="http://schemas.openxmlformats.org/officeDocument/2006/relationships/hyperlink" Target="https://www.wmo-sat.info/oscar/spaceagencies/view/noaa"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lpdaac.usgs.gov/documents/101/MCD12_User_Guide_V6.pdf" TargetMode="External"/><Relationship Id="rId3" Type="http://schemas.openxmlformats.org/officeDocument/2006/relationships/tags" Target="../tags/tag30.xml"/><Relationship Id="rId7" Type="http://schemas.openxmlformats.org/officeDocument/2006/relationships/hyperlink" Target="https://www.wmo-sat.info/oscar/instruments/view/modis" TargetMode="Externa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hyperlink" Target="https://lpdaac.usgs.gov/products/mcd12c1v006/" TargetMode="External"/><Relationship Id="rId5" Type="http://schemas.openxmlformats.org/officeDocument/2006/relationships/notesSlide" Target="../notesSlides/notesSlide9.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294969" y="3804012"/>
            <a:ext cx="12725578" cy="1919767"/>
          </a:xfrm>
          <a:prstGeom prst="roundRect">
            <a:avLst/>
          </a:prstGeom>
          <a:solidFill>
            <a:schemeClr val="accent5">
              <a:lumMod val="50000"/>
              <a:alpha val="84706"/>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solidFill>
                <a:schemeClr val="accent5">
                  <a:lumMod val="20000"/>
                  <a:lumOff val="80000"/>
                </a:schemeClr>
              </a:solidFill>
            </a:endParaRPr>
          </a:p>
          <a:p>
            <a:pPr algn="r"/>
            <a:endParaRPr lang="fr-CA" dirty="0">
              <a:solidFill>
                <a:schemeClr val="accent5">
                  <a:lumMod val="20000"/>
                  <a:lumOff val="80000"/>
                </a:schemeClr>
              </a:solidFill>
            </a:endParaRPr>
          </a:p>
        </p:txBody>
      </p:sp>
      <p:sp>
        <p:nvSpPr>
          <p:cNvPr id="13" name="ZoneTexte 12">
            <a:extLst>
              <a:ext uri="{FF2B5EF4-FFF2-40B4-BE49-F238E27FC236}">
                <a16:creationId xmlns:a16="http://schemas.microsoft.com/office/drawing/2014/main" id="{45C5000F-CD38-4B2E-A89F-BFD7BEA9FDEF}"/>
              </a:ext>
            </a:extLst>
          </p:cNvPr>
          <p:cNvSpPr txBox="1"/>
          <p:nvPr>
            <p:custDataLst>
              <p:tags r:id="rId2"/>
            </p:custDataLst>
          </p:nvPr>
        </p:nvSpPr>
        <p:spPr>
          <a:xfrm>
            <a:off x="7457440" y="1600790"/>
            <a:ext cx="4482146" cy="1569660"/>
          </a:xfrm>
          <a:prstGeom prst="rect">
            <a:avLst/>
          </a:prstGeom>
          <a:noFill/>
        </p:spPr>
        <p:txBody>
          <a:bodyPr wrap="square" rtlCol="0">
            <a:spAutoFit/>
          </a:bodyPr>
          <a:lstStyle/>
          <a:p>
            <a:pPr algn="r"/>
            <a:r>
              <a:rPr lang="fr-FR" sz="3200" b="1" dirty="0" smtClean="0">
                <a:solidFill>
                  <a:srgbClr val="587643"/>
                </a:solidFill>
              </a:rPr>
              <a:t>Présentation d’un article scientifique</a:t>
            </a:r>
            <a:endParaRPr lang="fr-FR" sz="3200" b="1" dirty="0">
              <a:solidFill>
                <a:srgbClr val="587643"/>
              </a:solidFill>
            </a:endParaRPr>
          </a:p>
          <a:p>
            <a:pPr algn="r"/>
            <a:endParaRPr lang="fr-CA" sz="3200" b="1" dirty="0" smtClean="0">
              <a:solidFill>
                <a:srgbClr val="587643"/>
              </a:solidFill>
            </a:endParaRPr>
          </a:p>
        </p:txBody>
      </p:sp>
      <p:sp>
        <p:nvSpPr>
          <p:cNvPr id="19" name="Sous-titre 2">
            <a:extLst>
              <a:ext uri="{FF2B5EF4-FFF2-40B4-BE49-F238E27FC236}">
                <a16:creationId xmlns:a16="http://schemas.microsoft.com/office/drawing/2014/main" id="{4461D03B-B848-463B-BD2F-1076B5EB669E}"/>
              </a:ext>
            </a:extLst>
          </p:cNvPr>
          <p:cNvSpPr txBox="1">
            <a:spLocks/>
          </p:cNvSpPr>
          <p:nvPr>
            <p:custDataLst>
              <p:tags r:id="rId3"/>
            </p:custDataLst>
          </p:nvPr>
        </p:nvSpPr>
        <p:spPr>
          <a:xfrm>
            <a:off x="2795586" y="270042"/>
            <a:ext cx="9144000" cy="67141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CA" sz="1800" dirty="0" smtClean="0">
                <a:solidFill>
                  <a:srgbClr val="587643"/>
                </a:solidFill>
              </a:rPr>
              <a:t>Hiver 2021 – GAE710</a:t>
            </a:r>
            <a:endParaRPr lang="fr-CA" sz="1800" dirty="0">
              <a:solidFill>
                <a:srgbClr val="587643"/>
              </a:solidFill>
            </a:endParaRPr>
          </a:p>
          <a:p>
            <a:pPr algn="r"/>
            <a:r>
              <a:rPr lang="fr-CA" sz="1800" dirty="0">
                <a:solidFill>
                  <a:srgbClr val="587643"/>
                </a:solidFill>
              </a:rPr>
              <a:t>Université de Sherbrooke</a:t>
            </a:r>
          </a:p>
        </p:txBody>
      </p:sp>
      <p:sp>
        <p:nvSpPr>
          <p:cNvPr id="21" name="Sous-titre 2">
            <a:extLst>
              <a:ext uri="{FF2B5EF4-FFF2-40B4-BE49-F238E27FC236}">
                <a16:creationId xmlns:a16="http://schemas.microsoft.com/office/drawing/2014/main" id="{0CC2DB85-391B-4840-843A-FA0C218E833F}"/>
              </a:ext>
            </a:extLst>
          </p:cNvPr>
          <p:cNvSpPr txBox="1">
            <a:spLocks/>
          </p:cNvSpPr>
          <p:nvPr>
            <p:custDataLst>
              <p:tags r:id="rId4"/>
            </p:custDataLst>
          </p:nvPr>
        </p:nvSpPr>
        <p:spPr>
          <a:xfrm>
            <a:off x="9285402" y="5933983"/>
            <a:ext cx="2465164" cy="35666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CA" sz="1800" dirty="0">
                <a:solidFill>
                  <a:srgbClr val="587643"/>
                </a:solidFill>
              </a:rPr>
              <a:t> Par : </a:t>
            </a:r>
            <a:r>
              <a:rPr lang="fr-CA" sz="1800" dirty="0" smtClean="0">
                <a:solidFill>
                  <a:srgbClr val="587643"/>
                </a:solidFill>
              </a:rPr>
              <a:t>Vincent </a:t>
            </a:r>
            <a:r>
              <a:rPr lang="fr-CA" sz="1800" dirty="0">
                <a:solidFill>
                  <a:srgbClr val="587643"/>
                </a:solidFill>
              </a:rPr>
              <a:t>le Falher</a:t>
            </a:r>
          </a:p>
        </p:txBody>
      </p:sp>
      <p:sp>
        <p:nvSpPr>
          <p:cNvPr id="8" name="Rectangle 7"/>
          <p:cNvSpPr/>
          <p:nvPr>
            <p:custDataLst>
              <p:tags r:id="rId5"/>
            </p:custDataLst>
          </p:nvPr>
        </p:nvSpPr>
        <p:spPr>
          <a:xfrm>
            <a:off x="2961861" y="3889889"/>
            <a:ext cx="9230138" cy="1323439"/>
          </a:xfrm>
          <a:prstGeom prst="rect">
            <a:avLst/>
          </a:prstGeom>
        </p:spPr>
        <p:txBody>
          <a:bodyPr wrap="square">
            <a:spAutoFit/>
          </a:bodyPr>
          <a:lstStyle/>
          <a:p>
            <a:r>
              <a:rPr lang="en-CA" sz="4000" b="1" dirty="0" err="1">
                <a:solidFill>
                  <a:schemeClr val="bg1"/>
                </a:solidFill>
              </a:rPr>
              <a:t>Interannual</a:t>
            </a:r>
            <a:r>
              <a:rPr lang="en-CA" sz="4000" b="1" dirty="0">
                <a:solidFill>
                  <a:schemeClr val="bg1"/>
                </a:solidFill>
              </a:rPr>
              <a:t> Variability of Cyanobacterial Blooms in </a:t>
            </a:r>
            <a:r>
              <a:rPr lang="en-CA" sz="4000" b="1" dirty="0" smtClean="0">
                <a:solidFill>
                  <a:schemeClr val="bg1"/>
                </a:solidFill>
              </a:rPr>
              <a:t>Lake Erie</a:t>
            </a:r>
            <a:r>
              <a:rPr lang="en-CA" sz="1600" b="1" dirty="0" smtClean="0">
                <a:solidFill>
                  <a:schemeClr val="bg1"/>
                </a:solidFill>
              </a:rPr>
              <a:t> </a:t>
            </a:r>
            <a:r>
              <a:rPr lang="en-CA" sz="1400" b="1" dirty="0" smtClean="0">
                <a:solidFill>
                  <a:schemeClr val="bg1"/>
                </a:solidFill>
              </a:rPr>
              <a:t>(2012)</a:t>
            </a:r>
            <a:endParaRPr lang="en-CA" sz="1200" b="1" dirty="0" smtClean="0">
              <a:solidFill>
                <a:schemeClr val="bg1"/>
              </a:solidFill>
            </a:endParaRPr>
          </a:p>
        </p:txBody>
      </p:sp>
      <p:sp>
        <p:nvSpPr>
          <p:cNvPr id="4" name="Rectangle 3"/>
          <p:cNvSpPr/>
          <p:nvPr/>
        </p:nvSpPr>
        <p:spPr>
          <a:xfrm>
            <a:off x="6196535" y="5161922"/>
            <a:ext cx="5398434" cy="523220"/>
          </a:xfrm>
          <a:prstGeom prst="rect">
            <a:avLst/>
          </a:prstGeom>
        </p:spPr>
        <p:txBody>
          <a:bodyPr wrap="square">
            <a:spAutoFit/>
          </a:bodyPr>
          <a:lstStyle/>
          <a:p>
            <a:pPr algn="r"/>
            <a:r>
              <a:rPr lang="en-CA" sz="1400" dirty="0">
                <a:solidFill>
                  <a:schemeClr val="bg1"/>
                </a:solidFill>
              </a:rPr>
              <a:t>Richard P. </a:t>
            </a:r>
            <a:r>
              <a:rPr lang="en-CA" sz="1400" dirty="0" err="1" smtClean="0">
                <a:solidFill>
                  <a:schemeClr val="bg1"/>
                </a:solidFill>
              </a:rPr>
              <a:t>Stumpf</a:t>
            </a:r>
            <a:r>
              <a:rPr lang="en-CA" sz="1400" dirty="0" smtClean="0">
                <a:solidFill>
                  <a:schemeClr val="bg1"/>
                </a:solidFill>
              </a:rPr>
              <a:t>, </a:t>
            </a:r>
            <a:r>
              <a:rPr lang="en-CA" sz="1400" dirty="0">
                <a:solidFill>
                  <a:schemeClr val="bg1"/>
                </a:solidFill>
              </a:rPr>
              <a:t>Timothy T. </a:t>
            </a:r>
            <a:r>
              <a:rPr lang="en-CA" sz="1400" dirty="0" smtClean="0">
                <a:solidFill>
                  <a:schemeClr val="bg1"/>
                </a:solidFill>
              </a:rPr>
              <a:t>Wynne, </a:t>
            </a:r>
            <a:r>
              <a:rPr lang="en-CA" sz="1400" dirty="0">
                <a:solidFill>
                  <a:schemeClr val="bg1"/>
                </a:solidFill>
              </a:rPr>
              <a:t>David B. </a:t>
            </a:r>
            <a:r>
              <a:rPr lang="en-CA" sz="1400" dirty="0" smtClean="0">
                <a:solidFill>
                  <a:schemeClr val="bg1"/>
                </a:solidFill>
              </a:rPr>
              <a:t>Baker, </a:t>
            </a:r>
            <a:r>
              <a:rPr lang="en-CA" sz="1400" dirty="0">
                <a:solidFill>
                  <a:schemeClr val="bg1"/>
                </a:solidFill>
              </a:rPr>
              <a:t>Gary L. </a:t>
            </a:r>
            <a:r>
              <a:rPr lang="en-CA" sz="1400" dirty="0" err="1" smtClean="0">
                <a:solidFill>
                  <a:schemeClr val="bg1"/>
                </a:solidFill>
              </a:rPr>
              <a:t>Fahnenstiel</a:t>
            </a:r>
            <a:endParaRPr lang="en-CA" sz="1400" dirty="0" smtClean="0">
              <a:solidFill>
                <a:schemeClr val="bg1"/>
              </a:solidFill>
            </a:endParaRPr>
          </a:p>
          <a:p>
            <a:pPr algn="r"/>
            <a:r>
              <a:rPr lang="fr-FR" sz="1400" dirty="0" smtClean="0">
                <a:solidFill>
                  <a:schemeClr val="bg1"/>
                </a:solidFill>
              </a:rPr>
              <a:t>plosone.org</a:t>
            </a:r>
            <a:r>
              <a:rPr lang="en-CA" sz="1400" dirty="0" smtClean="0">
                <a:solidFill>
                  <a:schemeClr val="bg1"/>
                </a:solidFill>
              </a:rPr>
              <a:t> </a:t>
            </a:r>
            <a:r>
              <a:rPr lang="fr-FR" sz="1400" dirty="0" err="1" smtClean="0">
                <a:solidFill>
                  <a:schemeClr val="bg1"/>
                </a:solidFill>
              </a:rPr>
              <a:t>nonprofit</a:t>
            </a:r>
            <a:r>
              <a:rPr lang="fr-FR" sz="1400" dirty="0">
                <a:solidFill>
                  <a:schemeClr val="bg1"/>
                </a:solidFill>
              </a:rPr>
              <a:t>, Open Access </a:t>
            </a:r>
            <a:r>
              <a:rPr lang="fr-FR" sz="1400" dirty="0" err="1" smtClean="0">
                <a:solidFill>
                  <a:schemeClr val="bg1"/>
                </a:solidFill>
              </a:rPr>
              <a:t>publisher</a:t>
            </a:r>
            <a:endParaRPr lang="en-CA" sz="1400" dirty="0">
              <a:solidFill>
                <a:schemeClr val="bg1"/>
              </a:solidFill>
            </a:endParaRPr>
          </a:p>
        </p:txBody>
      </p:sp>
      <p:pic>
        <p:nvPicPr>
          <p:cNvPr id="10" name="Picture 9"/>
          <p:cNvPicPr>
            <a:picLocks noChangeAspect="1"/>
          </p:cNvPicPr>
          <p:nvPr/>
        </p:nvPicPr>
        <p:blipFill>
          <a:blip r:embed="rId8"/>
          <a:stretch>
            <a:fillRect/>
          </a:stretch>
        </p:blipFill>
        <p:spPr>
          <a:xfrm>
            <a:off x="364048" y="737493"/>
            <a:ext cx="4069056" cy="2749738"/>
          </a:xfrm>
          <a:prstGeom prst="rect">
            <a:avLst/>
          </a:prstGeom>
        </p:spPr>
      </p:pic>
      <p:pic>
        <p:nvPicPr>
          <p:cNvPr id="1026" name="Picture 2" descr="https://upload.wikimedia.org/wikipedia/commons/c/c0/Cyanobacteria_guerrero_negr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6095" y="783185"/>
            <a:ext cx="2658353" cy="26583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495" y="3396610"/>
            <a:ext cx="1162498" cy="261610"/>
          </a:xfrm>
          <a:prstGeom prst="rect">
            <a:avLst/>
          </a:prstGeom>
        </p:spPr>
        <p:txBody>
          <a:bodyPr wrap="none">
            <a:spAutoFit/>
          </a:bodyPr>
          <a:lstStyle/>
          <a:p>
            <a:r>
              <a:rPr lang="en-CA" sz="1100" dirty="0" smtClean="0"/>
              <a:t>Wikipedia (2021)</a:t>
            </a:r>
            <a:endParaRPr lang="en-CA" sz="1100" dirty="0"/>
          </a:p>
        </p:txBody>
      </p:sp>
      <p:sp>
        <p:nvSpPr>
          <p:cNvPr id="12" name="Rectangle 11"/>
          <p:cNvSpPr/>
          <p:nvPr/>
        </p:nvSpPr>
        <p:spPr>
          <a:xfrm>
            <a:off x="3224244" y="3418075"/>
            <a:ext cx="1300356" cy="261610"/>
          </a:xfrm>
          <a:prstGeom prst="rect">
            <a:avLst/>
          </a:prstGeom>
        </p:spPr>
        <p:txBody>
          <a:bodyPr wrap="none">
            <a:spAutoFit/>
          </a:bodyPr>
          <a:lstStyle/>
          <a:p>
            <a:r>
              <a:rPr lang="en-CA" sz="1100" dirty="0" err="1" smtClean="0"/>
              <a:t>Stumpf</a:t>
            </a:r>
            <a:r>
              <a:rPr lang="en-CA" sz="1100" dirty="0" smtClean="0"/>
              <a:t> &amp; al. (2012)</a:t>
            </a:r>
            <a:endParaRPr lang="en-CA" sz="1100" dirty="0"/>
          </a:p>
        </p:txBody>
      </p:sp>
      <p:sp>
        <p:nvSpPr>
          <p:cNvPr id="14" name="Rectangle 13"/>
          <p:cNvSpPr/>
          <p:nvPr/>
        </p:nvSpPr>
        <p:spPr>
          <a:xfrm>
            <a:off x="1733289" y="5368771"/>
            <a:ext cx="1290738" cy="261610"/>
          </a:xfrm>
          <a:prstGeom prst="rect">
            <a:avLst/>
          </a:prstGeom>
        </p:spPr>
        <p:txBody>
          <a:bodyPr wrap="none">
            <a:spAutoFit/>
          </a:bodyPr>
          <a:lstStyle/>
          <a:p>
            <a:r>
              <a:rPr lang="en-CA" sz="1100" dirty="0" smtClean="0">
                <a:solidFill>
                  <a:schemeClr val="bg1"/>
                </a:solidFill>
              </a:rPr>
              <a:t>Google Map (2021)</a:t>
            </a:r>
            <a:endParaRPr lang="en-CA" sz="1100" dirty="0">
              <a:solidFill>
                <a:schemeClr val="bg1"/>
              </a:solidFill>
            </a:endParaRPr>
          </a:p>
        </p:txBody>
      </p:sp>
      <p:pic>
        <p:nvPicPr>
          <p:cNvPr id="3" name="Picture 2"/>
          <p:cNvPicPr>
            <a:picLocks noChangeAspect="1"/>
          </p:cNvPicPr>
          <p:nvPr/>
        </p:nvPicPr>
        <p:blipFill>
          <a:blip r:embed="rId10"/>
          <a:stretch>
            <a:fillRect/>
          </a:stretch>
        </p:blipFill>
        <p:spPr>
          <a:xfrm>
            <a:off x="550874" y="4325258"/>
            <a:ext cx="2364831" cy="1052377"/>
          </a:xfrm>
          <a:prstGeom prst="rect">
            <a:avLst/>
          </a:prstGeom>
        </p:spPr>
      </p:pic>
      <p:pic>
        <p:nvPicPr>
          <p:cNvPr id="9" name="Picture 8"/>
          <p:cNvPicPr>
            <a:picLocks noChangeAspect="1"/>
          </p:cNvPicPr>
          <p:nvPr/>
        </p:nvPicPr>
        <p:blipFill>
          <a:blip r:embed="rId11"/>
          <a:stretch>
            <a:fillRect/>
          </a:stretch>
        </p:blipFill>
        <p:spPr>
          <a:xfrm>
            <a:off x="73758" y="3870829"/>
            <a:ext cx="1590675" cy="1190025"/>
          </a:xfrm>
          <a:prstGeom prst="rect">
            <a:avLst/>
          </a:prstGeom>
        </p:spPr>
      </p:pic>
      <p:sp>
        <p:nvSpPr>
          <p:cNvPr id="16" name="Rectangle 15"/>
          <p:cNvSpPr/>
          <p:nvPr/>
        </p:nvSpPr>
        <p:spPr>
          <a:xfrm>
            <a:off x="1615349" y="3859947"/>
            <a:ext cx="1300356" cy="261610"/>
          </a:xfrm>
          <a:prstGeom prst="rect">
            <a:avLst/>
          </a:prstGeom>
        </p:spPr>
        <p:txBody>
          <a:bodyPr wrap="none">
            <a:spAutoFit/>
          </a:bodyPr>
          <a:lstStyle/>
          <a:p>
            <a:r>
              <a:rPr lang="en-CA" sz="1100" dirty="0" err="1" smtClean="0">
                <a:solidFill>
                  <a:schemeClr val="bg1"/>
                </a:solidFill>
              </a:rPr>
              <a:t>Stumpf</a:t>
            </a:r>
            <a:r>
              <a:rPr lang="en-CA" sz="1100" dirty="0" smtClean="0">
                <a:solidFill>
                  <a:schemeClr val="bg1"/>
                </a:solidFill>
              </a:rPr>
              <a:t> &amp; al. (2012)</a:t>
            </a:r>
            <a:endParaRPr lang="en-CA" sz="1100" dirty="0">
              <a:solidFill>
                <a:schemeClr val="bg1"/>
              </a:solidFill>
            </a:endParaRPr>
          </a:p>
        </p:txBody>
      </p:sp>
      <p:pic>
        <p:nvPicPr>
          <p:cNvPr id="6" name="Picture 5"/>
          <p:cNvPicPr>
            <a:picLocks noChangeAspect="1"/>
          </p:cNvPicPr>
          <p:nvPr/>
        </p:nvPicPr>
        <p:blipFill>
          <a:blip r:embed="rId12"/>
          <a:stretch>
            <a:fillRect/>
          </a:stretch>
        </p:blipFill>
        <p:spPr>
          <a:xfrm>
            <a:off x="729694" y="1680302"/>
            <a:ext cx="1230296" cy="1122533"/>
          </a:xfrm>
          <a:prstGeom prst="rect">
            <a:avLst/>
          </a:prstGeom>
        </p:spPr>
      </p:pic>
      <p:sp>
        <p:nvSpPr>
          <p:cNvPr id="18" name="Rectangle 17"/>
          <p:cNvSpPr/>
          <p:nvPr/>
        </p:nvSpPr>
        <p:spPr>
          <a:xfrm>
            <a:off x="458622" y="2760023"/>
            <a:ext cx="1806905" cy="261610"/>
          </a:xfrm>
          <a:prstGeom prst="rect">
            <a:avLst/>
          </a:prstGeom>
        </p:spPr>
        <p:txBody>
          <a:bodyPr wrap="none">
            <a:spAutoFit/>
          </a:bodyPr>
          <a:lstStyle/>
          <a:p>
            <a:r>
              <a:rPr lang="en-CA" sz="1100" dirty="0">
                <a:solidFill>
                  <a:schemeClr val="bg1"/>
                </a:solidFill>
              </a:rPr>
              <a:t>Euan </a:t>
            </a:r>
            <a:r>
              <a:rPr lang="en-CA" sz="1100" dirty="0" err="1" smtClean="0">
                <a:solidFill>
                  <a:schemeClr val="bg1"/>
                </a:solidFill>
              </a:rPr>
              <a:t>Reavie</a:t>
            </a:r>
            <a:r>
              <a:rPr lang="en-CA" sz="1100" dirty="0" smtClean="0">
                <a:solidFill>
                  <a:schemeClr val="bg1"/>
                </a:solidFill>
              </a:rPr>
              <a:t>, epa.gov (2021)</a:t>
            </a:r>
            <a:endParaRPr lang="en-CA" sz="1100" dirty="0">
              <a:solidFill>
                <a:schemeClr val="bg1"/>
              </a:solidFill>
            </a:endParaRPr>
          </a:p>
        </p:txBody>
      </p:sp>
    </p:spTree>
    <p:extLst>
      <p:ext uri="{BB962C8B-B14F-4D97-AF65-F5344CB8AC3E}">
        <p14:creationId xmlns:p14="http://schemas.microsoft.com/office/powerpoint/2010/main" val="20148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10</a:t>
            </a:fld>
            <a:endParaRPr lang="en-CA"/>
          </a:p>
        </p:txBody>
      </p:sp>
      <p:sp>
        <p:nvSpPr>
          <p:cNvPr id="4" name="Rectangle 3"/>
          <p:cNvSpPr/>
          <p:nvPr/>
        </p:nvSpPr>
        <p:spPr>
          <a:xfrm>
            <a:off x="585254" y="1291310"/>
            <a:ext cx="2800767" cy="369332"/>
          </a:xfrm>
          <a:prstGeom prst="rect">
            <a:avLst/>
          </a:prstGeom>
        </p:spPr>
        <p:txBody>
          <a:bodyPr wrap="none">
            <a:spAutoFit/>
          </a:bodyPr>
          <a:lstStyle/>
          <a:p>
            <a:r>
              <a:rPr lang="en-CA" dirty="0">
                <a:solidFill>
                  <a:srgbClr val="000000"/>
                </a:solidFill>
                <a:latin typeface="Arial" panose="020B0604020202020204" pitchFamily="34" charset="0"/>
              </a:rPr>
              <a:t>Cyanobacterial Index (CI)</a:t>
            </a:r>
            <a:endParaRPr lang="en-CA" dirty="0"/>
          </a:p>
        </p:txBody>
      </p:sp>
      <p:sp>
        <p:nvSpPr>
          <p:cNvPr id="6" name="Rectangle 5"/>
          <p:cNvSpPr/>
          <p:nvPr/>
        </p:nvSpPr>
        <p:spPr>
          <a:xfrm>
            <a:off x="7999520" y="1923233"/>
            <a:ext cx="2274982" cy="369332"/>
          </a:xfrm>
          <a:prstGeom prst="rect">
            <a:avLst/>
          </a:prstGeom>
        </p:spPr>
        <p:txBody>
          <a:bodyPr wrap="none">
            <a:spAutoFit/>
          </a:bodyPr>
          <a:lstStyle/>
          <a:p>
            <a:r>
              <a:rPr lang="en-CA" dirty="0" smtClean="0">
                <a:solidFill>
                  <a:srgbClr val="000000"/>
                </a:solidFill>
                <a:latin typeface="Arial" panose="020B0604020202020204" pitchFamily="34" charset="0"/>
              </a:rPr>
              <a:t>10 days Composites</a:t>
            </a:r>
            <a:endParaRPr lang="en-CA" dirty="0"/>
          </a:p>
        </p:txBody>
      </p:sp>
      <p:sp>
        <p:nvSpPr>
          <p:cNvPr id="8" name="Rectangle 7"/>
          <p:cNvSpPr/>
          <p:nvPr/>
        </p:nvSpPr>
        <p:spPr>
          <a:xfrm>
            <a:off x="7999520" y="2352494"/>
            <a:ext cx="2954720" cy="369332"/>
          </a:xfrm>
          <a:prstGeom prst="rect">
            <a:avLst/>
          </a:prstGeom>
        </p:spPr>
        <p:txBody>
          <a:bodyPr wrap="none">
            <a:spAutoFit/>
          </a:bodyPr>
          <a:lstStyle/>
          <a:p>
            <a:r>
              <a:rPr lang="en-CA" dirty="0">
                <a:solidFill>
                  <a:srgbClr val="000000"/>
                </a:solidFill>
                <a:latin typeface="Arial" panose="020B0604020202020204" pitchFamily="34" charset="0"/>
              </a:rPr>
              <a:t>Total biomass at each pixel</a:t>
            </a:r>
            <a:endParaRPr lang="en-CA" dirty="0"/>
          </a:p>
        </p:txBody>
      </p:sp>
      <p:sp>
        <p:nvSpPr>
          <p:cNvPr id="10" name="Rectangle 9"/>
          <p:cNvSpPr/>
          <p:nvPr/>
        </p:nvSpPr>
        <p:spPr>
          <a:xfrm>
            <a:off x="7999520" y="3211016"/>
            <a:ext cx="2121093" cy="369332"/>
          </a:xfrm>
          <a:prstGeom prst="rect">
            <a:avLst/>
          </a:prstGeom>
        </p:spPr>
        <p:txBody>
          <a:bodyPr wrap="none">
            <a:spAutoFit/>
          </a:bodyPr>
          <a:lstStyle/>
          <a:p>
            <a:r>
              <a:rPr lang="en-CA" dirty="0">
                <a:solidFill>
                  <a:srgbClr val="000000"/>
                </a:solidFill>
                <a:latin typeface="Arial" panose="020B0604020202020204" pitchFamily="34" charset="0"/>
              </a:rPr>
              <a:t>Intensity (biomass)</a:t>
            </a:r>
            <a:endParaRPr lang="en-CA" dirty="0"/>
          </a:p>
        </p:txBody>
      </p:sp>
      <p:sp>
        <p:nvSpPr>
          <p:cNvPr id="14" name="Rectangle 13"/>
          <p:cNvSpPr/>
          <p:nvPr/>
        </p:nvSpPr>
        <p:spPr>
          <a:xfrm>
            <a:off x="7999520" y="2781755"/>
            <a:ext cx="2454518" cy="369332"/>
          </a:xfrm>
          <a:prstGeom prst="rect">
            <a:avLst/>
          </a:prstGeom>
        </p:spPr>
        <p:txBody>
          <a:bodyPr wrap="none">
            <a:spAutoFit/>
          </a:bodyPr>
          <a:lstStyle/>
          <a:p>
            <a:r>
              <a:rPr lang="en-CA" dirty="0">
                <a:solidFill>
                  <a:srgbClr val="000000"/>
                </a:solidFill>
                <a:latin typeface="Arial" panose="020B0604020202020204" pitchFamily="34" charset="0"/>
              </a:rPr>
              <a:t>Annual bloom severity</a:t>
            </a:r>
            <a:endParaRPr lang="en-CA" dirty="0"/>
          </a:p>
        </p:txBody>
      </p:sp>
      <p:sp>
        <p:nvSpPr>
          <p:cNvPr id="16" name="Rectangle 15"/>
          <p:cNvSpPr/>
          <p:nvPr/>
        </p:nvSpPr>
        <p:spPr>
          <a:xfrm>
            <a:off x="7999520" y="3640277"/>
            <a:ext cx="1364476" cy="369332"/>
          </a:xfrm>
          <a:prstGeom prst="rect">
            <a:avLst/>
          </a:prstGeom>
        </p:spPr>
        <p:txBody>
          <a:bodyPr wrap="none">
            <a:spAutoFit/>
          </a:bodyPr>
          <a:lstStyle/>
          <a:p>
            <a:r>
              <a:rPr lang="en-CA" dirty="0">
                <a:solidFill>
                  <a:srgbClr val="000000"/>
                </a:solidFill>
                <a:latin typeface="Arial" panose="020B0604020202020204" pitchFamily="34" charset="0"/>
              </a:rPr>
              <a:t>Bloom area</a:t>
            </a:r>
            <a:endParaRPr lang="en-CA" dirty="0"/>
          </a:p>
        </p:txBody>
      </p:sp>
      <p:sp>
        <p:nvSpPr>
          <p:cNvPr id="17" name="Rectangle 16"/>
          <p:cNvSpPr/>
          <p:nvPr/>
        </p:nvSpPr>
        <p:spPr>
          <a:xfrm>
            <a:off x="7999520" y="4069538"/>
            <a:ext cx="2274982" cy="369332"/>
          </a:xfrm>
          <a:prstGeom prst="rect">
            <a:avLst/>
          </a:prstGeom>
        </p:spPr>
        <p:txBody>
          <a:bodyPr wrap="none">
            <a:spAutoFit/>
          </a:bodyPr>
          <a:lstStyle/>
          <a:p>
            <a:r>
              <a:rPr lang="en-CA" dirty="0">
                <a:solidFill>
                  <a:srgbClr val="000000"/>
                </a:solidFill>
                <a:latin typeface="Arial" panose="020B0604020202020204" pitchFamily="34" charset="0"/>
              </a:rPr>
              <a:t>Annual peak blooms</a:t>
            </a:r>
            <a:endParaRPr lang="en-CA" dirty="0"/>
          </a:p>
        </p:txBody>
      </p:sp>
      <p:sp>
        <p:nvSpPr>
          <p:cNvPr id="18" name="Rectangle 17"/>
          <p:cNvSpPr/>
          <p:nvPr/>
        </p:nvSpPr>
        <p:spPr>
          <a:xfrm>
            <a:off x="7999520" y="4498799"/>
            <a:ext cx="2099677" cy="369332"/>
          </a:xfrm>
          <a:prstGeom prst="rect">
            <a:avLst/>
          </a:prstGeom>
        </p:spPr>
        <p:txBody>
          <a:bodyPr wrap="none">
            <a:spAutoFit/>
          </a:bodyPr>
          <a:lstStyle/>
          <a:p>
            <a:r>
              <a:rPr lang="en-CA" dirty="0">
                <a:solidFill>
                  <a:srgbClr val="000000"/>
                </a:solidFill>
                <a:latin typeface="Arial" panose="020B0604020202020204" pitchFamily="34" charset="0"/>
              </a:rPr>
              <a:t>Water temperature</a:t>
            </a:r>
            <a:endParaRPr lang="en-CA" dirty="0"/>
          </a:p>
        </p:txBody>
      </p:sp>
      <p:sp>
        <p:nvSpPr>
          <p:cNvPr id="19" name="Rectangle 18"/>
          <p:cNvSpPr/>
          <p:nvPr/>
        </p:nvSpPr>
        <p:spPr>
          <a:xfrm>
            <a:off x="4884215" y="3875098"/>
            <a:ext cx="2185214" cy="369332"/>
          </a:xfrm>
          <a:prstGeom prst="rect">
            <a:avLst/>
          </a:prstGeom>
        </p:spPr>
        <p:txBody>
          <a:bodyPr wrap="none">
            <a:spAutoFit/>
          </a:bodyPr>
          <a:lstStyle/>
          <a:p>
            <a:r>
              <a:rPr lang="en-CA" dirty="0" smtClean="0">
                <a:solidFill>
                  <a:srgbClr val="000000"/>
                </a:solidFill>
                <a:latin typeface="Arial" panose="020B0604020202020204" pitchFamily="34" charset="0"/>
              </a:rPr>
              <a:t>(Q) River discharge</a:t>
            </a:r>
          </a:p>
        </p:txBody>
      </p:sp>
      <p:pic>
        <p:nvPicPr>
          <p:cNvPr id="20" name="Picture 19"/>
          <p:cNvPicPr>
            <a:picLocks noChangeAspect="1"/>
          </p:cNvPicPr>
          <p:nvPr/>
        </p:nvPicPr>
        <p:blipFill>
          <a:blip r:embed="rId6"/>
          <a:stretch>
            <a:fillRect/>
          </a:stretch>
        </p:blipFill>
        <p:spPr>
          <a:xfrm>
            <a:off x="811271" y="1853467"/>
            <a:ext cx="3414056" cy="1036410"/>
          </a:xfrm>
          <a:prstGeom prst="rect">
            <a:avLst/>
          </a:prstGeom>
        </p:spPr>
      </p:pic>
      <p:pic>
        <p:nvPicPr>
          <p:cNvPr id="21" name="Picture 20"/>
          <p:cNvPicPr>
            <a:picLocks noChangeAspect="1"/>
          </p:cNvPicPr>
          <p:nvPr/>
        </p:nvPicPr>
        <p:blipFill>
          <a:blip r:embed="rId7"/>
          <a:stretch>
            <a:fillRect/>
          </a:stretch>
        </p:blipFill>
        <p:spPr>
          <a:xfrm>
            <a:off x="876163" y="1604708"/>
            <a:ext cx="1333616" cy="358171"/>
          </a:xfrm>
          <a:prstGeom prst="rect">
            <a:avLst/>
          </a:prstGeom>
        </p:spPr>
      </p:pic>
      <p:pic>
        <p:nvPicPr>
          <p:cNvPr id="23" name="Picture 22"/>
          <p:cNvPicPr>
            <a:picLocks noChangeAspect="1"/>
          </p:cNvPicPr>
          <p:nvPr/>
        </p:nvPicPr>
        <p:blipFill>
          <a:blip r:embed="rId8"/>
          <a:stretch>
            <a:fillRect/>
          </a:stretch>
        </p:blipFill>
        <p:spPr>
          <a:xfrm>
            <a:off x="721394" y="2723082"/>
            <a:ext cx="4516431" cy="540008"/>
          </a:xfrm>
          <a:prstGeom prst="rect">
            <a:avLst/>
          </a:prstGeom>
        </p:spPr>
      </p:pic>
      <p:sp>
        <p:nvSpPr>
          <p:cNvPr id="24" name="Rectangle 23"/>
          <p:cNvSpPr/>
          <p:nvPr/>
        </p:nvSpPr>
        <p:spPr>
          <a:xfrm>
            <a:off x="8014924" y="1537018"/>
            <a:ext cx="1191352" cy="369332"/>
          </a:xfrm>
          <a:prstGeom prst="rect">
            <a:avLst/>
          </a:prstGeom>
        </p:spPr>
        <p:txBody>
          <a:bodyPr wrap="none">
            <a:spAutoFit/>
          </a:bodyPr>
          <a:lstStyle/>
          <a:p>
            <a:r>
              <a:rPr lang="en-CA" dirty="0"/>
              <a:t>2002-2011</a:t>
            </a:r>
            <a:endParaRPr lang="en-CA" sz="2000" dirty="0"/>
          </a:p>
        </p:txBody>
      </p:sp>
      <p:sp>
        <p:nvSpPr>
          <p:cNvPr id="25" name="Rectangle 24"/>
          <p:cNvSpPr/>
          <p:nvPr/>
        </p:nvSpPr>
        <p:spPr>
          <a:xfrm>
            <a:off x="7999520" y="1195625"/>
            <a:ext cx="1191352" cy="369332"/>
          </a:xfrm>
          <a:prstGeom prst="rect">
            <a:avLst/>
          </a:prstGeom>
        </p:spPr>
        <p:txBody>
          <a:bodyPr wrap="none">
            <a:spAutoFit/>
          </a:bodyPr>
          <a:lstStyle/>
          <a:p>
            <a:r>
              <a:rPr lang="en-CA" dirty="0" smtClean="0"/>
              <a:t>1995-2001</a:t>
            </a:r>
            <a:endParaRPr lang="en-CA" sz="2000" dirty="0"/>
          </a:p>
        </p:txBody>
      </p:sp>
      <p:pic>
        <p:nvPicPr>
          <p:cNvPr id="26" name="Picture 25"/>
          <p:cNvPicPr>
            <a:picLocks noChangeAspect="1"/>
          </p:cNvPicPr>
          <p:nvPr/>
        </p:nvPicPr>
        <p:blipFill>
          <a:blip r:embed="rId9"/>
          <a:stretch>
            <a:fillRect/>
          </a:stretch>
        </p:blipFill>
        <p:spPr>
          <a:xfrm>
            <a:off x="4978279" y="4438870"/>
            <a:ext cx="2095682" cy="388654"/>
          </a:xfrm>
          <a:prstGeom prst="rect">
            <a:avLst/>
          </a:prstGeom>
        </p:spPr>
      </p:pic>
      <p:pic>
        <p:nvPicPr>
          <p:cNvPr id="27" name="Picture 26"/>
          <p:cNvPicPr>
            <a:picLocks noChangeAspect="1"/>
          </p:cNvPicPr>
          <p:nvPr/>
        </p:nvPicPr>
        <p:blipFill>
          <a:blip r:embed="rId10"/>
          <a:stretch>
            <a:fillRect/>
          </a:stretch>
        </p:blipFill>
        <p:spPr>
          <a:xfrm>
            <a:off x="5004442" y="5326032"/>
            <a:ext cx="2339543" cy="342930"/>
          </a:xfrm>
          <a:prstGeom prst="rect">
            <a:avLst/>
          </a:prstGeom>
        </p:spPr>
      </p:pic>
    </p:spTree>
    <p:extLst>
      <p:ext uri="{BB962C8B-B14F-4D97-AF65-F5344CB8AC3E}">
        <p14:creationId xmlns:p14="http://schemas.microsoft.com/office/powerpoint/2010/main" val="1021105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Problématique</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11</a:t>
            </a:fld>
            <a:endParaRPr lang="en-CA"/>
          </a:p>
        </p:txBody>
      </p:sp>
      <p:sp>
        <p:nvSpPr>
          <p:cNvPr id="2" name="Rectangle 1"/>
          <p:cNvSpPr/>
          <p:nvPr/>
        </p:nvSpPr>
        <p:spPr>
          <a:xfrm>
            <a:off x="573194" y="1426006"/>
            <a:ext cx="10645140" cy="3539430"/>
          </a:xfrm>
          <a:prstGeom prst="rect">
            <a:avLst/>
          </a:prstGeom>
        </p:spPr>
        <p:txBody>
          <a:bodyPr wrap="square">
            <a:spAutoFit/>
          </a:bodyPr>
          <a:lstStyle/>
          <a:p>
            <a:pPr marL="285750" indent="-285750" algn="just">
              <a:buFont typeface="Arial" panose="020B0604020202020204" pitchFamily="34" charset="0"/>
              <a:buChar char="•"/>
            </a:pPr>
            <a:r>
              <a:rPr lang="en-CA" sz="3200" dirty="0" err="1"/>
              <a:t>É</a:t>
            </a:r>
            <a:r>
              <a:rPr lang="en-CA" sz="3200" dirty="0" err="1" smtClean="0"/>
              <a:t>tudes</a:t>
            </a:r>
            <a:r>
              <a:rPr lang="en-CA" sz="3200" dirty="0" smtClean="0"/>
              <a:t> </a:t>
            </a:r>
            <a:r>
              <a:rPr lang="en-CA" sz="3200" dirty="0" err="1" smtClean="0"/>
              <a:t>existantes</a:t>
            </a:r>
            <a:r>
              <a:rPr lang="en-CA" sz="3200" dirty="0" smtClean="0"/>
              <a:t> </a:t>
            </a:r>
            <a:r>
              <a:rPr lang="en-CA" sz="3200" dirty="0" err="1" smtClean="0"/>
              <a:t>considèrent</a:t>
            </a:r>
            <a:r>
              <a:rPr lang="en-CA" sz="3200" dirty="0" smtClean="0"/>
              <a:t> les </a:t>
            </a:r>
            <a:r>
              <a:rPr lang="en-CA" sz="3200" dirty="0"/>
              <a:t>impacts </a:t>
            </a:r>
            <a:r>
              <a:rPr lang="en-CA" sz="3200" i="1" dirty="0" err="1" smtClean="0"/>
              <a:t>simultanés</a:t>
            </a:r>
            <a:r>
              <a:rPr lang="en-CA" sz="3200" dirty="0" smtClean="0"/>
              <a:t>.</a:t>
            </a:r>
          </a:p>
          <a:p>
            <a:pPr marL="742950" lvl="1" indent="-285750" algn="just">
              <a:buFont typeface="Arial" panose="020B0604020202020204" pitchFamily="34" charset="0"/>
              <a:buChar char="•"/>
            </a:pPr>
            <a:r>
              <a:rPr lang="en-CA" sz="3200" dirty="0" err="1" smtClean="0"/>
              <a:t>Effets</a:t>
            </a:r>
            <a:r>
              <a:rPr lang="en-CA" sz="3200" dirty="0" smtClean="0"/>
              <a:t> </a:t>
            </a:r>
            <a:r>
              <a:rPr lang="en-CA" sz="3200" dirty="0" err="1" smtClean="0"/>
              <a:t>différés</a:t>
            </a:r>
            <a:r>
              <a:rPr lang="en-CA" sz="3200" dirty="0" smtClean="0"/>
              <a:t> </a:t>
            </a:r>
            <a:r>
              <a:rPr lang="en-CA" sz="3200" i="1" dirty="0" smtClean="0"/>
              <a:t>non </a:t>
            </a:r>
            <a:r>
              <a:rPr lang="en-CA" sz="3200" dirty="0" err="1" smtClean="0"/>
              <a:t>considérée</a:t>
            </a:r>
            <a:r>
              <a:rPr lang="en-CA" sz="3200" dirty="0" smtClean="0"/>
              <a:t>.</a:t>
            </a:r>
          </a:p>
          <a:p>
            <a:pPr marL="285750" indent="-285750" algn="just">
              <a:buFont typeface="Arial" panose="020B0604020202020204" pitchFamily="34" charset="0"/>
              <a:buChar char="•"/>
            </a:pPr>
            <a:endParaRPr lang="en-CA" sz="3200" dirty="0" smtClean="0"/>
          </a:p>
          <a:p>
            <a:pPr marL="285750" indent="-285750" algn="just">
              <a:buFont typeface="Arial" panose="020B0604020202020204" pitchFamily="34" charset="0"/>
              <a:buChar char="•"/>
            </a:pPr>
            <a:r>
              <a:rPr lang="en-CA" sz="3200" dirty="0" smtClean="0"/>
              <a:t>La </a:t>
            </a:r>
            <a:r>
              <a:rPr lang="en-CA" sz="3200" dirty="0" err="1"/>
              <a:t>croissance</a:t>
            </a:r>
            <a:r>
              <a:rPr lang="en-CA" sz="3200" dirty="0"/>
              <a:t> de la </a:t>
            </a:r>
            <a:r>
              <a:rPr lang="en-CA" sz="3200" dirty="0" err="1"/>
              <a:t>végétation</a:t>
            </a:r>
            <a:r>
              <a:rPr lang="en-CA" sz="3200" dirty="0"/>
              <a:t> </a:t>
            </a:r>
            <a:r>
              <a:rPr lang="en-CA" sz="3200" i="1" dirty="0" err="1" smtClean="0"/>
              <a:t>peut-être</a:t>
            </a:r>
            <a:r>
              <a:rPr lang="en-CA" sz="3200" dirty="0" smtClean="0"/>
              <a:t> non due </a:t>
            </a:r>
            <a:r>
              <a:rPr lang="en-CA" sz="3200" dirty="0"/>
              <a:t>aux conditions </a:t>
            </a:r>
            <a:r>
              <a:rPr lang="en-CA" sz="3200" dirty="0" err="1" smtClean="0"/>
              <a:t>climatiques</a:t>
            </a:r>
            <a:r>
              <a:rPr lang="en-CA" sz="3200" dirty="0" smtClean="0"/>
              <a:t> du moment. </a:t>
            </a:r>
          </a:p>
          <a:p>
            <a:pPr marL="742950" lvl="1" indent="-285750" algn="just">
              <a:buFont typeface="Arial" panose="020B0604020202020204" pitchFamily="34" charset="0"/>
              <a:buChar char="•"/>
            </a:pPr>
            <a:r>
              <a:rPr lang="en-CA" sz="3200" dirty="0" smtClean="0"/>
              <a:t>les </a:t>
            </a:r>
            <a:r>
              <a:rPr lang="en-CA" sz="3200" dirty="0"/>
              <a:t>conditions </a:t>
            </a:r>
            <a:r>
              <a:rPr lang="en-CA" sz="3200" dirty="0" err="1"/>
              <a:t>climatiques</a:t>
            </a:r>
            <a:r>
              <a:rPr lang="en-CA" sz="3200" dirty="0"/>
              <a:t> </a:t>
            </a:r>
            <a:r>
              <a:rPr lang="en-CA" sz="3200" i="1" dirty="0" err="1"/>
              <a:t>antérieures</a:t>
            </a:r>
            <a:r>
              <a:rPr lang="en-CA" sz="3200" dirty="0"/>
              <a:t> </a:t>
            </a:r>
            <a:r>
              <a:rPr lang="en-CA" sz="3200" dirty="0" err="1"/>
              <a:t>peuvent</a:t>
            </a:r>
            <a:r>
              <a:rPr lang="en-CA" sz="3200" dirty="0"/>
              <a:t> </a:t>
            </a:r>
            <a:r>
              <a:rPr lang="en-CA" sz="3200" dirty="0" err="1"/>
              <a:t>avoir</a:t>
            </a:r>
            <a:r>
              <a:rPr lang="en-CA" sz="3200" dirty="0"/>
              <a:t> le plus </a:t>
            </a:r>
            <a:r>
              <a:rPr lang="en-CA" sz="3200" dirty="0" err="1"/>
              <a:t>d'impact</a:t>
            </a:r>
            <a:r>
              <a:rPr lang="en-CA" sz="3200" dirty="0"/>
              <a:t> sur la </a:t>
            </a:r>
            <a:r>
              <a:rPr lang="en-CA" sz="3200" dirty="0" err="1"/>
              <a:t>croissance</a:t>
            </a:r>
            <a:r>
              <a:rPr lang="en-CA" sz="3200" dirty="0"/>
              <a:t> de la </a:t>
            </a:r>
            <a:r>
              <a:rPr lang="en-CA" sz="3200" dirty="0" err="1" smtClean="0"/>
              <a:t>végétation</a:t>
            </a:r>
            <a:r>
              <a:rPr lang="en-CA" sz="3200" dirty="0" smtClean="0"/>
              <a:t>.</a:t>
            </a:r>
            <a:endParaRPr lang="en-CA" sz="3200" dirty="0"/>
          </a:p>
        </p:txBody>
      </p:sp>
    </p:spTree>
    <p:extLst>
      <p:ext uri="{BB962C8B-B14F-4D97-AF65-F5344CB8AC3E}">
        <p14:creationId xmlns:p14="http://schemas.microsoft.com/office/powerpoint/2010/main" val="4261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Ce que nous savons / connaissons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12</a:t>
            </a:fld>
            <a:endParaRPr lang="en-CA"/>
          </a:p>
        </p:txBody>
      </p:sp>
      <p:sp>
        <p:nvSpPr>
          <p:cNvPr id="6" name="Rectangle 5"/>
          <p:cNvSpPr/>
          <p:nvPr/>
        </p:nvSpPr>
        <p:spPr>
          <a:xfrm>
            <a:off x="391307" y="1093371"/>
            <a:ext cx="10803467" cy="5262979"/>
          </a:xfrm>
          <a:prstGeom prst="rect">
            <a:avLst/>
          </a:prstGeom>
        </p:spPr>
        <p:txBody>
          <a:bodyPr wrap="square">
            <a:spAutoFit/>
          </a:bodyPr>
          <a:lstStyle/>
          <a:p>
            <a:pPr algn="just"/>
            <a:r>
              <a:rPr lang="en-CA" sz="2400" dirty="0" err="1"/>
              <a:t>En</a:t>
            </a:r>
            <a:r>
              <a:rPr lang="en-CA" sz="2400" dirty="0"/>
              <a:t> </a:t>
            </a:r>
            <a:r>
              <a:rPr lang="en-CA" sz="2400" dirty="0" err="1"/>
              <a:t>général</a:t>
            </a:r>
            <a:r>
              <a:rPr lang="en-CA" sz="2400" dirty="0"/>
              <a:t>: la </a:t>
            </a:r>
            <a:r>
              <a:rPr lang="en-CA" sz="2400" dirty="0" err="1"/>
              <a:t>croissance</a:t>
            </a:r>
            <a:r>
              <a:rPr lang="en-CA" sz="2400" dirty="0"/>
              <a:t> de la </a:t>
            </a:r>
            <a:r>
              <a:rPr lang="en-CA" sz="2400" dirty="0" err="1"/>
              <a:t>végétation</a:t>
            </a:r>
            <a:r>
              <a:rPr lang="en-CA" sz="2400" dirty="0"/>
              <a:t> </a:t>
            </a:r>
            <a:r>
              <a:rPr lang="en-CA" sz="2400" dirty="0" err="1"/>
              <a:t>dépend</a:t>
            </a:r>
            <a:r>
              <a:rPr lang="en-CA" sz="2400" dirty="0"/>
              <a:t> </a:t>
            </a:r>
            <a:r>
              <a:rPr lang="en-CA" sz="2400" dirty="0" err="1"/>
              <a:t>principalement</a:t>
            </a:r>
            <a:r>
              <a:rPr lang="en-CA" sz="2400" dirty="0"/>
              <a:t> de </a:t>
            </a:r>
            <a:r>
              <a:rPr lang="en-CA" sz="2400" dirty="0" err="1"/>
              <a:t>facteurs</a:t>
            </a:r>
            <a:r>
              <a:rPr lang="en-CA" sz="2400" dirty="0"/>
              <a:t> </a:t>
            </a:r>
            <a:r>
              <a:rPr lang="en-CA" sz="2400" dirty="0" err="1"/>
              <a:t>climatiques</a:t>
            </a:r>
            <a:r>
              <a:rPr lang="en-CA" sz="2400" dirty="0"/>
              <a:t> </a:t>
            </a:r>
            <a:r>
              <a:rPr lang="en-CA" sz="2400" dirty="0" err="1"/>
              <a:t>externes</a:t>
            </a:r>
            <a:r>
              <a:rPr lang="en-CA" sz="2400" dirty="0"/>
              <a:t>: </a:t>
            </a:r>
            <a:endParaRPr lang="en-CA" sz="2400" dirty="0" smtClean="0"/>
          </a:p>
          <a:p>
            <a:pPr marL="285750" indent="-285750" algn="just">
              <a:buFont typeface="Arial" panose="020B0604020202020204" pitchFamily="34" charset="0"/>
              <a:buChar char="•"/>
            </a:pPr>
            <a:r>
              <a:rPr lang="en-CA" sz="2400" dirty="0" err="1" smtClean="0"/>
              <a:t>Température</a:t>
            </a:r>
            <a:endParaRPr lang="en-CA" sz="2400" dirty="0" smtClean="0"/>
          </a:p>
          <a:p>
            <a:pPr marL="285750" indent="-285750" algn="just">
              <a:buFont typeface="Arial" panose="020B0604020202020204" pitchFamily="34" charset="0"/>
              <a:buChar char="•"/>
            </a:pPr>
            <a:r>
              <a:rPr lang="en-CA" sz="2400" dirty="0" err="1" smtClean="0"/>
              <a:t>Précipitations</a:t>
            </a:r>
            <a:endParaRPr lang="en-CA" sz="2400" dirty="0" smtClean="0"/>
          </a:p>
          <a:p>
            <a:pPr marL="285750" indent="-285750" algn="just">
              <a:buFont typeface="Arial" panose="020B0604020202020204" pitchFamily="34" charset="0"/>
              <a:buChar char="•"/>
            </a:pPr>
            <a:r>
              <a:rPr lang="en-CA" sz="2400" dirty="0" err="1" smtClean="0"/>
              <a:t>Rayonnement</a:t>
            </a:r>
            <a:endParaRPr lang="en-CA" sz="2400" dirty="0" smtClean="0"/>
          </a:p>
          <a:p>
            <a:pPr algn="just"/>
            <a:endParaRPr lang="en-CA" sz="2400" dirty="0"/>
          </a:p>
          <a:p>
            <a:pPr algn="just"/>
            <a:r>
              <a:rPr lang="en-CA" sz="2400" dirty="0"/>
              <a:t>Les </a:t>
            </a:r>
            <a:r>
              <a:rPr lang="en-CA" sz="2400" dirty="0" err="1"/>
              <a:t>facteurs</a:t>
            </a:r>
            <a:r>
              <a:rPr lang="en-CA" sz="2400" dirty="0"/>
              <a:t> dominants </a:t>
            </a:r>
            <a:r>
              <a:rPr lang="en-CA" sz="2400" dirty="0" err="1"/>
              <a:t>sont</a:t>
            </a:r>
            <a:r>
              <a:rPr lang="en-CA" sz="2400" dirty="0" smtClean="0"/>
              <a:t>:</a:t>
            </a:r>
          </a:p>
          <a:p>
            <a:pPr marL="285750" indent="-285750" algn="just">
              <a:buFont typeface="Arial" panose="020B0604020202020204" pitchFamily="34" charset="0"/>
              <a:buChar char="•"/>
            </a:pPr>
            <a:r>
              <a:rPr lang="en-CA" sz="2400" dirty="0" err="1" smtClean="0"/>
              <a:t>Rayonnement</a:t>
            </a:r>
            <a:r>
              <a:rPr lang="en-CA" sz="2400" dirty="0" smtClean="0"/>
              <a:t> </a:t>
            </a:r>
            <a:r>
              <a:rPr lang="en-CA" sz="2400" dirty="0" err="1"/>
              <a:t>dans</a:t>
            </a:r>
            <a:r>
              <a:rPr lang="en-CA" sz="2400" dirty="0"/>
              <a:t> la </a:t>
            </a:r>
            <a:r>
              <a:rPr lang="en-CA" sz="2400" dirty="0" err="1"/>
              <a:t>forêt</a:t>
            </a:r>
            <a:r>
              <a:rPr lang="en-CA" sz="2400" dirty="0"/>
              <a:t> </a:t>
            </a:r>
            <a:r>
              <a:rPr lang="en-CA" sz="2400" dirty="0" err="1"/>
              <a:t>tropicale</a:t>
            </a:r>
            <a:r>
              <a:rPr lang="en-CA" sz="2400" dirty="0"/>
              <a:t> (</a:t>
            </a:r>
            <a:r>
              <a:rPr lang="en-CA" sz="2400" dirty="0" err="1"/>
              <a:t>forêt</a:t>
            </a:r>
            <a:r>
              <a:rPr lang="en-CA" sz="2400" dirty="0"/>
              <a:t> </a:t>
            </a:r>
            <a:r>
              <a:rPr lang="en-CA" sz="2400" dirty="0" err="1"/>
              <a:t>tropicale</a:t>
            </a:r>
            <a:r>
              <a:rPr lang="en-CA" sz="2400" dirty="0"/>
              <a:t>)</a:t>
            </a:r>
          </a:p>
          <a:p>
            <a:pPr marL="285750" indent="-285750" algn="just">
              <a:buFont typeface="Arial" panose="020B0604020202020204" pitchFamily="34" charset="0"/>
              <a:buChar char="•"/>
            </a:pPr>
            <a:r>
              <a:rPr lang="en-CA" sz="2400" dirty="0" err="1" smtClean="0"/>
              <a:t>Précipitations</a:t>
            </a:r>
            <a:r>
              <a:rPr lang="en-CA" sz="2400" dirty="0" smtClean="0"/>
              <a:t> </a:t>
            </a:r>
            <a:r>
              <a:rPr lang="en-CA" sz="2400" dirty="0" err="1"/>
              <a:t>dans</a:t>
            </a:r>
            <a:r>
              <a:rPr lang="en-CA" sz="2400" dirty="0"/>
              <a:t> les zones </a:t>
            </a:r>
            <a:r>
              <a:rPr lang="en-CA" sz="2400" dirty="0" err="1"/>
              <a:t>arides</a:t>
            </a:r>
            <a:r>
              <a:rPr lang="en-CA" sz="2400" dirty="0"/>
              <a:t> et </a:t>
            </a:r>
            <a:r>
              <a:rPr lang="en-CA" sz="2400" dirty="0" smtClean="0"/>
              <a:t>semi-</a:t>
            </a:r>
            <a:r>
              <a:rPr lang="en-CA" sz="2400" dirty="0" err="1" smtClean="0"/>
              <a:t>arides</a:t>
            </a:r>
            <a:endParaRPr lang="en-CA" sz="2400" dirty="0"/>
          </a:p>
          <a:p>
            <a:pPr marL="285750" indent="-285750" algn="just">
              <a:buFont typeface="Arial" panose="020B0604020202020204" pitchFamily="34" charset="0"/>
              <a:buChar char="•"/>
            </a:pPr>
            <a:r>
              <a:rPr lang="en-CA" sz="2400" dirty="0" err="1" smtClean="0"/>
              <a:t>Température</a:t>
            </a:r>
            <a:r>
              <a:rPr lang="en-CA" sz="2400" dirty="0" smtClean="0"/>
              <a:t> </a:t>
            </a:r>
            <a:r>
              <a:rPr lang="en-CA" sz="2400" dirty="0"/>
              <a:t>aux </a:t>
            </a:r>
            <a:r>
              <a:rPr lang="en-CA" sz="2400" dirty="0" err="1"/>
              <a:t>hautes</a:t>
            </a:r>
            <a:r>
              <a:rPr lang="en-CA" sz="2400" dirty="0"/>
              <a:t> latitudes </a:t>
            </a:r>
            <a:r>
              <a:rPr lang="en-CA" sz="2400" dirty="0" smtClean="0"/>
              <a:t>Nordiques</a:t>
            </a:r>
          </a:p>
          <a:p>
            <a:pPr marL="285750" indent="-285750" algn="just">
              <a:buFont typeface="Arial" panose="020B0604020202020204" pitchFamily="34" charset="0"/>
              <a:buChar char="•"/>
            </a:pPr>
            <a:endParaRPr lang="fr-FR" sz="2400" dirty="0"/>
          </a:p>
          <a:p>
            <a:pPr algn="just"/>
            <a:r>
              <a:rPr lang="fr-FR" sz="2400" dirty="0" smtClean="0"/>
              <a:t>Deux </a:t>
            </a:r>
            <a:r>
              <a:rPr lang="fr-FR" sz="2400" dirty="0"/>
              <a:t>facteurs déterminants majeurs </a:t>
            </a:r>
            <a:r>
              <a:rPr lang="fr-FR" sz="2400" dirty="0" smtClean="0"/>
              <a:t>affectent </a:t>
            </a:r>
            <a:r>
              <a:rPr lang="fr-FR" sz="2400" dirty="0"/>
              <a:t>la croissance </a:t>
            </a:r>
            <a:r>
              <a:rPr lang="fr-FR" sz="2400" dirty="0" smtClean="0"/>
              <a:t>de la végétation </a:t>
            </a:r>
            <a:r>
              <a:rPr lang="fr-FR" sz="2400" dirty="0"/>
              <a:t>:</a:t>
            </a:r>
            <a:endParaRPr lang="fr-FR" sz="2400" dirty="0" smtClean="0"/>
          </a:p>
          <a:p>
            <a:pPr marL="342900" indent="-342900" algn="just">
              <a:buFont typeface="Arial" panose="020B0604020202020204" pitchFamily="34" charset="0"/>
              <a:buChar char="•"/>
            </a:pPr>
            <a:r>
              <a:rPr lang="en-CA" sz="2400" dirty="0" err="1" smtClean="0"/>
              <a:t>Facteurs</a:t>
            </a:r>
            <a:r>
              <a:rPr lang="en-CA" sz="2400" dirty="0" smtClean="0"/>
              <a:t> </a:t>
            </a:r>
            <a:r>
              <a:rPr lang="en-CA" sz="2400" dirty="0" err="1"/>
              <a:t>liés</a:t>
            </a:r>
            <a:r>
              <a:rPr lang="en-CA" sz="2400" dirty="0"/>
              <a:t> au </a:t>
            </a:r>
            <a:r>
              <a:rPr lang="en-CA" sz="2400" dirty="0" err="1" smtClean="0"/>
              <a:t>climat</a:t>
            </a:r>
            <a:endParaRPr lang="en-CA" sz="2400" dirty="0" smtClean="0"/>
          </a:p>
          <a:p>
            <a:pPr marL="342900" indent="-342900" algn="just">
              <a:buFont typeface="Arial" panose="020B0604020202020204" pitchFamily="34" charset="0"/>
              <a:buChar char="•"/>
            </a:pPr>
            <a:r>
              <a:rPr lang="fr-FR" sz="2400" dirty="0" smtClean="0"/>
              <a:t>Perturbation </a:t>
            </a:r>
            <a:r>
              <a:rPr lang="fr-FR" sz="2400" dirty="0"/>
              <a:t>causée par les </a:t>
            </a:r>
            <a:r>
              <a:rPr lang="fr-FR" sz="2400" dirty="0" smtClean="0"/>
              <a:t>activités </a:t>
            </a:r>
            <a:r>
              <a:rPr lang="fr-FR" sz="2400" dirty="0"/>
              <a:t>humaines et les perturbations </a:t>
            </a:r>
            <a:r>
              <a:rPr lang="fr-FR" sz="2400" dirty="0" smtClean="0"/>
              <a:t>naturelles</a:t>
            </a:r>
            <a:endParaRPr lang="en-CA" sz="2400" dirty="0" smtClean="0"/>
          </a:p>
        </p:txBody>
      </p:sp>
    </p:spTree>
    <p:extLst>
      <p:ext uri="{BB962C8B-B14F-4D97-AF65-F5344CB8AC3E}">
        <p14:creationId xmlns:p14="http://schemas.microsoft.com/office/powerpoint/2010/main" val="358614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Études / recherches préalables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13</a:t>
            </a:fld>
            <a:endParaRPr lang="en-CA"/>
          </a:p>
        </p:txBody>
      </p:sp>
      <p:sp>
        <p:nvSpPr>
          <p:cNvPr id="2" name="Rectangle 1"/>
          <p:cNvSpPr/>
          <p:nvPr/>
        </p:nvSpPr>
        <p:spPr>
          <a:xfrm>
            <a:off x="563033" y="1136368"/>
            <a:ext cx="11065933" cy="5016758"/>
          </a:xfrm>
          <a:prstGeom prst="rect">
            <a:avLst/>
          </a:prstGeom>
        </p:spPr>
        <p:txBody>
          <a:bodyPr wrap="square">
            <a:spAutoFit/>
          </a:bodyPr>
          <a:lstStyle/>
          <a:p>
            <a:pPr algn="just"/>
            <a:r>
              <a:rPr lang="en-CA" sz="2000" dirty="0"/>
              <a:t>De plus </a:t>
            </a:r>
            <a:r>
              <a:rPr lang="en-CA" sz="2000" dirty="0" err="1"/>
              <a:t>en</a:t>
            </a:r>
            <a:r>
              <a:rPr lang="en-CA" sz="2000" dirty="0"/>
              <a:t> plus </a:t>
            </a:r>
            <a:r>
              <a:rPr lang="en-CA" sz="2000" dirty="0" err="1"/>
              <a:t>d'études</a:t>
            </a:r>
            <a:r>
              <a:rPr lang="en-CA" sz="2000" dirty="0"/>
              <a:t> </a:t>
            </a:r>
            <a:r>
              <a:rPr lang="en-CA" sz="2000" dirty="0" err="1"/>
              <a:t>ont</a:t>
            </a:r>
            <a:r>
              <a:rPr lang="en-CA" sz="2000" dirty="0"/>
              <a:t> </a:t>
            </a:r>
            <a:r>
              <a:rPr lang="en-CA" sz="2000" dirty="0" err="1"/>
              <a:t>montré</a:t>
            </a:r>
            <a:r>
              <a:rPr lang="en-CA" sz="2000" dirty="0"/>
              <a:t> que les </a:t>
            </a:r>
            <a:r>
              <a:rPr lang="en-CA" sz="2000" dirty="0" err="1"/>
              <a:t>réponses</a:t>
            </a:r>
            <a:r>
              <a:rPr lang="en-CA" sz="2000" dirty="0"/>
              <a:t> de la </a:t>
            </a:r>
            <a:r>
              <a:rPr lang="en-CA" sz="2000" dirty="0" err="1"/>
              <a:t>végétation</a:t>
            </a:r>
            <a:r>
              <a:rPr lang="en-CA" sz="2000" dirty="0"/>
              <a:t> au </a:t>
            </a:r>
            <a:r>
              <a:rPr lang="en-CA" sz="2000" dirty="0" err="1"/>
              <a:t>climat</a:t>
            </a:r>
            <a:r>
              <a:rPr lang="en-CA" sz="2000" dirty="0"/>
              <a:t> </a:t>
            </a:r>
            <a:r>
              <a:rPr lang="en-CA" sz="2000" dirty="0" err="1"/>
              <a:t>ont</a:t>
            </a:r>
            <a:r>
              <a:rPr lang="en-CA" sz="2000" dirty="0"/>
              <a:t> un certain </a:t>
            </a:r>
            <a:r>
              <a:rPr lang="en-CA" sz="2000" dirty="0" err="1" smtClean="0"/>
              <a:t>décalage</a:t>
            </a:r>
            <a:r>
              <a:rPr lang="en-CA" sz="2000" dirty="0"/>
              <a:t>.</a:t>
            </a:r>
          </a:p>
          <a:p>
            <a:pPr algn="just"/>
            <a:endParaRPr lang="en-CA" sz="2000" dirty="0"/>
          </a:p>
          <a:p>
            <a:pPr marL="285750" indent="-285750" algn="just">
              <a:buFont typeface="Arial" panose="020B0604020202020204" pitchFamily="34" charset="0"/>
              <a:buChar char="•"/>
            </a:pPr>
            <a:r>
              <a:rPr lang="en-CA" sz="2000" dirty="0" smtClean="0"/>
              <a:t>Retard </a:t>
            </a:r>
            <a:r>
              <a:rPr lang="en-CA" sz="2000" dirty="0" err="1"/>
              <a:t>interannuel</a:t>
            </a:r>
            <a:r>
              <a:rPr lang="en-CA" sz="2000" dirty="0"/>
              <a:t> de la </a:t>
            </a:r>
            <a:r>
              <a:rPr lang="en-CA" sz="2000" dirty="0" err="1"/>
              <a:t>réponse</a:t>
            </a:r>
            <a:r>
              <a:rPr lang="en-CA" sz="2000" dirty="0"/>
              <a:t> de la </a:t>
            </a:r>
            <a:r>
              <a:rPr lang="en-CA" sz="2000" dirty="0" err="1"/>
              <a:t>végétation</a:t>
            </a:r>
            <a:r>
              <a:rPr lang="en-CA" sz="2000" dirty="0"/>
              <a:t> à la </a:t>
            </a:r>
            <a:r>
              <a:rPr lang="en-CA" sz="2000" dirty="0" err="1"/>
              <a:t>température</a:t>
            </a:r>
            <a:r>
              <a:rPr lang="en-CA" sz="2000" dirty="0"/>
              <a:t> </a:t>
            </a:r>
            <a:endParaRPr lang="en-CA" sz="2000" dirty="0" smtClean="0"/>
          </a:p>
          <a:p>
            <a:pPr lvl="1" algn="just"/>
            <a:r>
              <a:rPr lang="en-CA" sz="2000" dirty="0" smtClean="0"/>
              <a:t>et </a:t>
            </a:r>
            <a:r>
              <a:rPr lang="en-CA" sz="2000" dirty="0" err="1" smtClean="0"/>
              <a:t>différences</a:t>
            </a:r>
            <a:r>
              <a:rPr lang="en-CA" sz="2000" dirty="0" smtClean="0"/>
              <a:t> </a:t>
            </a:r>
            <a:r>
              <a:rPr lang="en-CA" sz="2000" dirty="0" err="1"/>
              <a:t>dans</a:t>
            </a:r>
            <a:r>
              <a:rPr lang="en-CA" sz="2000" dirty="0"/>
              <a:t> les </a:t>
            </a:r>
            <a:r>
              <a:rPr lang="en-CA" sz="2000" dirty="0" err="1"/>
              <a:t>effets</a:t>
            </a:r>
            <a:r>
              <a:rPr lang="en-CA" sz="2000" dirty="0"/>
              <a:t> de retard entre les </a:t>
            </a:r>
            <a:r>
              <a:rPr lang="en-CA" sz="2000" dirty="0" err="1"/>
              <a:t>différents</a:t>
            </a:r>
            <a:r>
              <a:rPr lang="en-CA" sz="2000" dirty="0"/>
              <a:t> </a:t>
            </a:r>
            <a:r>
              <a:rPr lang="en-CA" sz="2000" dirty="0" err="1"/>
              <a:t>écosystèmes</a:t>
            </a:r>
            <a:r>
              <a:rPr lang="en-CA" sz="2000" dirty="0"/>
              <a:t>.</a:t>
            </a:r>
          </a:p>
          <a:p>
            <a:pPr marL="285750" indent="-285750" algn="just">
              <a:buFont typeface="Arial" panose="020B0604020202020204" pitchFamily="34" charset="0"/>
              <a:buChar char="•"/>
            </a:pPr>
            <a:endParaRPr lang="en-CA" sz="2000" dirty="0"/>
          </a:p>
          <a:p>
            <a:pPr marL="285750" indent="-285750" algn="just">
              <a:buFont typeface="Arial" panose="020B0604020202020204" pitchFamily="34" charset="0"/>
              <a:buChar char="•"/>
            </a:pPr>
            <a:r>
              <a:rPr lang="en-CA" sz="2000" dirty="0" smtClean="0"/>
              <a:t>Un </a:t>
            </a:r>
            <a:r>
              <a:rPr lang="en-CA" sz="2000" dirty="0" err="1"/>
              <a:t>événement</a:t>
            </a:r>
            <a:r>
              <a:rPr lang="en-CA" sz="2000" dirty="0"/>
              <a:t> </a:t>
            </a:r>
            <a:r>
              <a:rPr lang="en-CA" sz="2000" dirty="0" err="1"/>
              <a:t>climatique</a:t>
            </a:r>
            <a:r>
              <a:rPr lang="en-CA" sz="2000" dirty="0"/>
              <a:t> </a:t>
            </a:r>
            <a:r>
              <a:rPr lang="en-CA" sz="2000" dirty="0" err="1"/>
              <a:t>extrême</a:t>
            </a:r>
            <a:r>
              <a:rPr lang="en-CA" sz="2000" dirty="0"/>
              <a:t> </a:t>
            </a:r>
            <a:r>
              <a:rPr lang="en-CA" sz="2000" dirty="0" smtClean="0"/>
              <a:t>(exe: la </a:t>
            </a:r>
            <a:r>
              <a:rPr lang="en-CA" sz="2000" dirty="0" err="1"/>
              <a:t>chaleur</a:t>
            </a:r>
            <a:r>
              <a:rPr lang="en-CA" sz="2000" dirty="0"/>
              <a:t>) </a:t>
            </a:r>
            <a:r>
              <a:rPr lang="en-CA" sz="2000" dirty="0" err="1"/>
              <a:t>dans</a:t>
            </a:r>
            <a:r>
              <a:rPr lang="en-CA" sz="2000" dirty="0"/>
              <a:t> un </a:t>
            </a:r>
            <a:r>
              <a:rPr lang="en-CA" sz="2000" dirty="0" err="1"/>
              <a:t>écosystème</a:t>
            </a:r>
            <a:r>
              <a:rPr lang="en-CA" sz="2000" dirty="0"/>
              <a:t> de prairie au </a:t>
            </a:r>
            <a:r>
              <a:rPr lang="en-CA" sz="2000" dirty="0" err="1"/>
              <a:t>cours</a:t>
            </a:r>
            <a:r>
              <a:rPr lang="en-CA" sz="2000" dirty="0"/>
              <a:t> </a:t>
            </a:r>
            <a:r>
              <a:rPr lang="en-CA" sz="2000" dirty="0" err="1"/>
              <a:t>d'une</a:t>
            </a:r>
            <a:r>
              <a:rPr lang="en-CA" sz="2000" dirty="0"/>
              <a:t> </a:t>
            </a:r>
            <a:r>
              <a:rPr lang="en-CA" sz="2000" dirty="0" err="1"/>
              <a:t>année</a:t>
            </a:r>
            <a:r>
              <a:rPr lang="en-CA" sz="2000" dirty="0"/>
              <a:t> </a:t>
            </a:r>
            <a:r>
              <a:rPr lang="en-CA" sz="2000" dirty="0" err="1"/>
              <a:t>donnée</a:t>
            </a:r>
            <a:r>
              <a:rPr lang="en-CA" sz="2000" dirty="0"/>
              <a:t> </a:t>
            </a:r>
            <a:r>
              <a:rPr lang="en-CA" sz="2000" dirty="0" err="1"/>
              <a:t>entraînerait</a:t>
            </a:r>
            <a:r>
              <a:rPr lang="en-CA" sz="2000" dirty="0"/>
              <a:t> </a:t>
            </a:r>
            <a:r>
              <a:rPr lang="en-CA" sz="2000" dirty="0" err="1"/>
              <a:t>une</a:t>
            </a:r>
            <a:r>
              <a:rPr lang="en-CA" sz="2000" dirty="0"/>
              <a:t> diminution de la NEP (</a:t>
            </a:r>
            <a:r>
              <a:rPr lang="en-CA" sz="2000" dirty="0" err="1"/>
              <a:t>productivité</a:t>
            </a:r>
            <a:r>
              <a:rPr lang="en-CA" sz="2000" dirty="0"/>
              <a:t> </a:t>
            </a:r>
            <a:r>
              <a:rPr lang="en-CA" sz="2000" dirty="0" err="1"/>
              <a:t>nette</a:t>
            </a:r>
            <a:r>
              <a:rPr lang="en-CA" sz="2000" dirty="0"/>
              <a:t> de </a:t>
            </a:r>
            <a:r>
              <a:rPr lang="en-CA" sz="2000" dirty="0" err="1"/>
              <a:t>l'écosystème</a:t>
            </a:r>
            <a:r>
              <a:rPr lang="en-CA" sz="2000" dirty="0"/>
              <a:t>) </a:t>
            </a:r>
            <a:r>
              <a:rPr lang="en-CA" sz="2000" dirty="0" err="1"/>
              <a:t>dans</a:t>
            </a:r>
            <a:r>
              <a:rPr lang="en-CA" sz="2000" dirty="0"/>
              <a:t> les </a:t>
            </a:r>
            <a:r>
              <a:rPr lang="en-CA" sz="2000" dirty="0" err="1"/>
              <a:t>années</a:t>
            </a:r>
            <a:r>
              <a:rPr lang="en-CA" sz="2000" dirty="0"/>
              <a:t> </a:t>
            </a:r>
            <a:r>
              <a:rPr lang="en-CA" sz="2000" dirty="0" err="1"/>
              <a:t>en</a:t>
            </a:r>
            <a:r>
              <a:rPr lang="en-CA" sz="2000" dirty="0"/>
              <a:t> </a:t>
            </a:r>
            <a:r>
              <a:rPr lang="en-CA" sz="2000" dirty="0" err="1"/>
              <a:t>cours</a:t>
            </a:r>
            <a:r>
              <a:rPr lang="en-CA" sz="2000" dirty="0"/>
              <a:t> et </a:t>
            </a:r>
            <a:r>
              <a:rPr lang="en-CA" sz="2000" dirty="0" err="1"/>
              <a:t>suivantes</a:t>
            </a:r>
            <a:r>
              <a:rPr lang="en-CA" sz="2000" dirty="0"/>
              <a:t>, avec un </a:t>
            </a:r>
            <a:r>
              <a:rPr lang="en-CA" sz="2000" dirty="0" err="1"/>
              <a:t>décalage</a:t>
            </a:r>
            <a:r>
              <a:rPr lang="en-CA" sz="2000" dirty="0"/>
              <a:t> de 2 </a:t>
            </a:r>
            <a:r>
              <a:rPr lang="en-CA" sz="2000" dirty="0" smtClean="0"/>
              <a:t>ans.</a:t>
            </a:r>
            <a:endParaRPr lang="en-CA" sz="2000" dirty="0"/>
          </a:p>
          <a:p>
            <a:pPr marL="285750" indent="-285750" algn="just">
              <a:buFont typeface="Arial" panose="020B0604020202020204" pitchFamily="34" charset="0"/>
              <a:buChar char="•"/>
            </a:pPr>
            <a:endParaRPr lang="en-CA" sz="2000" dirty="0"/>
          </a:p>
          <a:p>
            <a:pPr marL="285750" indent="-285750" algn="just">
              <a:buFont typeface="Arial" panose="020B0604020202020204" pitchFamily="34" charset="0"/>
              <a:buChar char="•"/>
            </a:pPr>
            <a:r>
              <a:rPr lang="en-CA" sz="2000" dirty="0"/>
              <a:t>(</a:t>
            </a:r>
            <a:r>
              <a:rPr lang="en-CA" sz="2000" dirty="0" err="1" smtClean="0"/>
              <a:t>Amazonie</a:t>
            </a:r>
            <a:r>
              <a:rPr lang="en-CA" sz="2000" dirty="0" smtClean="0"/>
              <a:t>) Les </a:t>
            </a:r>
            <a:r>
              <a:rPr lang="en-CA" sz="2000" dirty="0" err="1"/>
              <a:t>effets</a:t>
            </a:r>
            <a:r>
              <a:rPr lang="en-CA" sz="2000" dirty="0"/>
              <a:t> du </a:t>
            </a:r>
            <a:r>
              <a:rPr lang="en-CA" sz="2000" dirty="0" err="1"/>
              <a:t>décalage</a:t>
            </a:r>
            <a:r>
              <a:rPr lang="en-CA" sz="2000" dirty="0"/>
              <a:t> </a:t>
            </a:r>
            <a:r>
              <a:rPr lang="en-CA" sz="2000" dirty="0" err="1"/>
              <a:t>dans</a:t>
            </a:r>
            <a:r>
              <a:rPr lang="en-CA" sz="2000" dirty="0"/>
              <a:t> le temps pour </a:t>
            </a:r>
            <a:r>
              <a:rPr lang="en-CA" sz="2000" dirty="0" err="1"/>
              <a:t>différents</a:t>
            </a:r>
            <a:r>
              <a:rPr lang="en-CA" sz="2000" dirty="0"/>
              <a:t> </a:t>
            </a:r>
            <a:r>
              <a:rPr lang="en-CA" sz="2000" dirty="0" err="1"/>
              <a:t>facteurs</a:t>
            </a:r>
            <a:r>
              <a:rPr lang="en-CA" sz="2000" dirty="0"/>
              <a:t> </a:t>
            </a:r>
            <a:r>
              <a:rPr lang="en-CA" sz="2000" dirty="0" err="1"/>
              <a:t>climatiques</a:t>
            </a:r>
            <a:r>
              <a:rPr lang="en-CA" sz="2000" dirty="0"/>
              <a:t> (</a:t>
            </a:r>
            <a:r>
              <a:rPr lang="en-CA" sz="2000" dirty="0" err="1"/>
              <a:t>c'est</a:t>
            </a:r>
            <a:r>
              <a:rPr lang="en-CA" sz="2000" dirty="0"/>
              <a:t>-à-dire le </a:t>
            </a:r>
            <a:r>
              <a:rPr lang="en-CA" sz="2000" dirty="0" err="1"/>
              <a:t>rayonnement</a:t>
            </a:r>
            <a:r>
              <a:rPr lang="en-CA" sz="2000" dirty="0"/>
              <a:t>, les </a:t>
            </a:r>
            <a:r>
              <a:rPr lang="en-CA" sz="2000" dirty="0" err="1"/>
              <a:t>précipitations</a:t>
            </a:r>
            <a:r>
              <a:rPr lang="en-CA" sz="2000" dirty="0"/>
              <a:t> et la </a:t>
            </a:r>
            <a:r>
              <a:rPr lang="en-CA" sz="2000" dirty="0" err="1"/>
              <a:t>profondeur</a:t>
            </a:r>
            <a:r>
              <a:rPr lang="en-CA" sz="2000" dirty="0"/>
              <a:t> </a:t>
            </a:r>
            <a:r>
              <a:rPr lang="en-CA" sz="2000" dirty="0" err="1"/>
              <a:t>optique</a:t>
            </a:r>
            <a:r>
              <a:rPr lang="en-CA" sz="2000" dirty="0"/>
              <a:t> des </a:t>
            </a:r>
            <a:r>
              <a:rPr lang="en-CA" sz="2000" dirty="0" err="1"/>
              <a:t>aérosols</a:t>
            </a:r>
            <a:r>
              <a:rPr lang="en-CA" sz="2000" dirty="0"/>
              <a:t>) </a:t>
            </a:r>
            <a:r>
              <a:rPr lang="en-CA" sz="2000" dirty="0" err="1"/>
              <a:t>en</a:t>
            </a:r>
            <a:r>
              <a:rPr lang="en-CA" sz="2000" dirty="0"/>
              <a:t> </a:t>
            </a:r>
            <a:r>
              <a:rPr lang="en-CA" sz="2000" dirty="0" err="1"/>
              <a:t>Amazonie</a:t>
            </a:r>
            <a:r>
              <a:rPr lang="en-CA" sz="2000" dirty="0"/>
              <a:t> et </a:t>
            </a:r>
            <a:r>
              <a:rPr lang="en-CA" sz="2000" dirty="0" err="1"/>
              <a:t>ont</a:t>
            </a:r>
            <a:r>
              <a:rPr lang="en-CA" sz="2000" dirty="0"/>
              <a:t> </a:t>
            </a:r>
            <a:r>
              <a:rPr lang="en-CA" sz="2000" dirty="0" err="1"/>
              <a:t>constaté</a:t>
            </a:r>
            <a:r>
              <a:rPr lang="en-CA" sz="2000" dirty="0"/>
              <a:t> que le </a:t>
            </a:r>
            <a:r>
              <a:rPr lang="en-CA" sz="2000" dirty="0" err="1"/>
              <a:t>décalage</a:t>
            </a:r>
            <a:r>
              <a:rPr lang="en-CA" sz="2000" dirty="0"/>
              <a:t> </a:t>
            </a:r>
            <a:r>
              <a:rPr lang="en-CA" sz="2000" dirty="0" err="1"/>
              <a:t>dans</a:t>
            </a:r>
            <a:r>
              <a:rPr lang="en-CA" sz="2000" dirty="0"/>
              <a:t> le temps des </a:t>
            </a:r>
            <a:r>
              <a:rPr lang="en-CA" sz="2000" dirty="0" err="1"/>
              <a:t>réponses</a:t>
            </a:r>
            <a:r>
              <a:rPr lang="en-CA" sz="2000" dirty="0"/>
              <a:t> de la </a:t>
            </a:r>
            <a:r>
              <a:rPr lang="en-CA" sz="2000" dirty="0" err="1"/>
              <a:t>végétation</a:t>
            </a:r>
            <a:r>
              <a:rPr lang="en-CA" sz="2000" dirty="0"/>
              <a:t> aux </a:t>
            </a:r>
            <a:r>
              <a:rPr lang="en-CA" sz="2000" dirty="0" err="1"/>
              <a:t>facteurs</a:t>
            </a:r>
            <a:r>
              <a:rPr lang="en-CA" sz="2000" dirty="0"/>
              <a:t> </a:t>
            </a:r>
            <a:r>
              <a:rPr lang="en-CA" sz="2000" dirty="0" err="1"/>
              <a:t>climatiques</a:t>
            </a:r>
            <a:r>
              <a:rPr lang="en-CA" sz="2000" dirty="0"/>
              <a:t> </a:t>
            </a:r>
            <a:r>
              <a:rPr lang="en-CA" sz="2000" dirty="0" err="1"/>
              <a:t>différait</a:t>
            </a:r>
            <a:r>
              <a:rPr lang="en-CA" sz="2000" dirty="0"/>
              <a:t> </a:t>
            </a:r>
            <a:r>
              <a:rPr lang="en-CA" sz="2000" dirty="0" err="1"/>
              <a:t>dans</a:t>
            </a:r>
            <a:r>
              <a:rPr lang="en-CA" sz="2000" dirty="0"/>
              <a:t> la </a:t>
            </a:r>
            <a:r>
              <a:rPr lang="en-CA" sz="2000" dirty="0" err="1"/>
              <a:t>forêt</a:t>
            </a:r>
            <a:r>
              <a:rPr lang="en-CA" sz="2000" dirty="0"/>
              <a:t> </a:t>
            </a:r>
            <a:r>
              <a:rPr lang="en-CA" sz="2000" dirty="0" err="1" smtClean="0"/>
              <a:t>tropicale</a:t>
            </a:r>
            <a:r>
              <a:rPr lang="en-CA" sz="2000" dirty="0" smtClean="0"/>
              <a:t>.</a:t>
            </a:r>
            <a:endParaRPr lang="en-CA" sz="2000" dirty="0"/>
          </a:p>
          <a:p>
            <a:pPr marL="285750" indent="-285750" algn="just">
              <a:buFont typeface="Arial" panose="020B0604020202020204" pitchFamily="34" charset="0"/>
              <a:buChar char="•"/>
            </a:pPr>
            <a:endParaRPr lang="en-CA" sz="2000" dirty="0"/>
          </a:p>
          <a:p>
            <a:pPr marL="285750" indent="-285750" algn="just">
              <a:buFont typeface="Arial" panose="020B0604020202020204" pitchFamily="34" charset="0"/>
              <a:buChar char="•"/>
            </a:pPr>
            <a:r>
              <a:rPr lang="en-CA" sz="2000" dirty="0"/>
              <a:t>(</a:t>
            </a:r>
            <a:r>
              <a:rPr lang="en-CA" sz="2000" dirty="0" err="1"/>
              <a:t>région</a:t>
            </a:r>
            <a:r>
              <a:rPr lang="en-CA" sz="2000" dirty="0"/>
              <a:t> </a:t>
            </a:r>
            <a:r>
              <a:rPr lang="en-CA" sz="2000" dirty="0" err="1"/>
              <a:t>continentale</a:t>
            </a:r>
            <a:r>
              <a:rPr lang="en-CA" sz="2000" dirty="0"/>
              <a:t> </a:t>
            </a:r>
            <a:r>
              <a:rPr lang="en-CA" sz="2000" dirty="0" err="1"/>
              <a:t>australienne</a:t>
            </a:r>
            <a:r>
              <a:rPr lang="en-CA" sz="2000" dirty="0"/>
              <a:t>) Les </a:t>
            </a:r>
            <a:r>
              <a:rPr lang="en-CA" sz="2000" dirty="0" err="1"/>
              <a:t>réponses</a:t>
            </a:r>
            <a:r>
              <a:rPr lang="en-CA" sz="2000" dirty="0"/>
              <a:t> de la </a:t>
            </a:r>
            <a:r>
              <a:rPr lang="en-CA" sz="2000" dirty="0" err="1"/>
              <a:t>végétation</a:t>
            </a:r>
            <a:r>
              <a:rPr lang="en-CA" sz="2000" dirty="0"/>
              <a:t> à </a:t>
            </a:r>
            <a:r>
              <a:rPr lang="en-CA" sz="2000" dirty="0" err="1"/>
              <a:t>l'humidité</a:t>
            </a:r>
            <a:r>
              <a:rPr lang="en-CA" sz="2000" dirty="0"/>
              <a:t> du sol </a:t>
            </a:r>
            <a:r>
              <a:rPr lang="en-CA" sz="2000" dirty="0" err="1"/>
              <a:t>ont</a:t>
            </a:r>
            <a:r>
              <a:rPr lang="en-CA" sz="2000" dirty="0"/>
              <a:t> </a:t>
            </a:r>
            <a:r>
              <a:rPr lang="en-CA" sz="2000" dirty="0" err="1"/>
              <a:t>été</a:t>
            </a:r>
            <a:r>
              <a:rPr lang="en-CA" sz="2000" dirty="0"/>
              <a:t> </a:t>
            </a:r>
            <a:r>
              <a:rPr lang="en-CA" sz="2000" dirty="0" err="1"/>
              <a:t>décalées</a:t>
            </a:r>
            <a:r>
              <a:rPr lang="en-CA" sz="2000" dirty="0"/>
              <a:t> </a:t>
            </a:r>
            <a:r>
              <a:rPr lang="en-CA" sz="2000" dirty="0" err="1"/>
              <a:t>d'environ</a:t>
            </a:r>
            <a:r>
              <a:rPr lang="en-CA" sz="2000" dirty="0"/>
              <a:t> un </a:t>
            </a:r>
            <a:r>
              <a:rPr lang="en-CA" sz="2000" dirty="0" err="1" smtClean="0"/>
              <a:t>mois</a:t>
            </a:r>
            <a:r>
              <a:rPr lang="en-CA" sz="2000" dirty="0" smtClean="0"/>
              <a:t>.</a:t>
            </a:r>
            <a:endParaRPr lang="en-CA" sz="2000" dirty="0"/>
          </a:p>
        </p:txBody>
      </p:sp>
    </p:spTree>
    <p:extLst>
      <p:ext uri="{BB962C8B-B14F-4D97-AF65-F5344CB8AC3E}">
        <p14:creationId xmlns:p14="http://schemas.microsoft.com/office/powerpoint/2010/main" val="4259819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Hypothèses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14</a:t>
            </a:fld>
            <a:endParaRPr lang="en-CA"/>
          </a:p>
        </p:txBody>
      </p:sp>
      <p:sp>
        <p:nvSpPr>
          <p:cNvPr id="3" name="Rectangle 2"/>
          <p:cNvSpPr/>
          <p:nvPr/>
        </p:nvSpPr>
        <p:spPr>
          <a:xfrm>
            <a:off x="1362575" y="1307305"/>
            <a:ext cx="6207149" cy="1815882"/>
          </a:xfrm>
          <a:prstGeom prst="rect">
            <a:avLst/>
          </a:prstGeom>
        </p:spPr>
        <p:txBody>
          <a:bodyPr wrap="square">
            <a:spAutoFit/>
          </a:bodyPr>
          <a:lstStyle/>
          <a:p>
            <a:pPr marL="285750" indent="-285750" algn="just">
              <a:buFont typeface="Arial" panose="020B0604020202020204" pitchFamily="34" charset="0"/>
              <a:buChar char="•"/>
            </a:pPr>
            <a:r>
              <a:rPr lang="en-CA" sz="2800" dirty="0" smtClean="0"/>
              <a:t>Le </a:t>
            </a:r>
            <a:r>
              <a:rPr lang="en-CA" sz="2800" dirty="0" err="1" smtClean="0"/>
              <a:t>même</a:t>
            </a:r>
            <a:r>
              <a:rPr lang="en-CA" sz="2800" dirty="0" smtClean="0"/>
              <a:t> type de </a:t>
            </a:r>
            <a:r>
              <a:rPr lang="en-CA" sz="2800" dirty="0" err="1" smtClean="0"/>
              <a:t>végétation</a:t>
            </a:r>
            <a:r>
              <a:rPr lang="en-CA" sz="2800" dirty="0" smtClean="0"/>
              <a:t> </a:t>
            </a:r>
            <a:r>
              <a:rPr lang="en-CA" sz="2800" dirty="0" err="1" smtClean="0"/>
              <a:t>peut</a:t>
            </a:r>
            <a:r>
              <a:rPr lang="en-CA" sz="2800" dirty="0" smtClean="0"/>
              <a:t> </a:t>
            </a:r>
            <a:r>
              <a:rPr lang="en-CA" sz="2800" dirty="0" err="1" smtClean="0"/>
              <a:t>avoir</a:t>
            </a:r>
            <a:r>
              <a:rPr lang="en-CA" sz="2800" dirty="0" smtClean="0"/>
              <a:t> des </a:t>
            </a:r>
            <a:r>
              <a:rPr lang="en-CA" sz="2800" dirty="0" err="1" smtClean="0"/>
              <a:t>effets</a:t>
            </a:r>
            <a:r>
              <a:rPr lang="en-CA" sz="2800" dirty="0" smtClean="0"/>
              <a:t> </a:t>
            </a:r>
            <a:r>
              <a:rPr lang="en-CA" sz="2800" dirty="0" err="1" smtClean="0"/>
              <a:t>différés</a:t>
            </a:r>
            <a:r>
              <a:rPr lang="en-CA" sz="2800" dirty="0" smtClean="0"/>
              <a:t> </a:t>
            </a:r>
            <a:r>
              <a:rPr lang="en-CA" sz="2800" dirty="0" err="1" smtClean="0"/>
              <a:t>différents</a:t>
            </a:r>
            <a:r>
              <a:rPr lang="en-CA" sz="2800" dirty="0" smtClean="0"/>
              <a:t> </a:t>
            </a:r>
            <a:r>
              <a:rPr lang="en-CA" sz="2800" dirty="0" err="1" smtClean="0"/>
              <a:t>en</a:t>
            </a:r>
            <a:r>
              <a:rPr lang="en-CA" sz="2800" dirty="0" smtClean="0"/>
              <a:t> </a:t>
            </a:r>
            <a:r>
              <a:rPr lang="en-CA" sz="2800" dirty="0" err="1" smtClean="0"/>
              <a:t>fonction</a:t>
            </a:r>
            <a:r>
              <a:rPr lang="en-CA" sz="2800" dirty="0" smtClean="0"/>
              <a:t> de </a:t>
            </a:r>
            <a:r>
              <a:rPr lang="en-CA" sz="2800" dirty="0" err="1" smtClean="0"/>
              <a:t>différents</a:t>
            </a:r>
            <a:r>
              <a:rPr lang="en-CA" sz="2800" dirty="0" smtClean="0"/>
              <a:t> </a:t>
            </a:r>
            <a:r>
              <a:rPr lang="en-CA" sz="2800" dirty="0" err="1" smtClean="0"/>
              <a:t>facteurs</a:t>
            </a:r>
            <a:r>
              <a:rPr lang="en-CA" sz="2800" dirty="0" smtClean="0"/>
              <a:t> </a:t>
            </a:r>
            <a:r>
              <a:rPr lang="en-CA" sz="2800" dirty="0" err="1" smtClean="0"/>
              <a:t>climatiques</a:t>
            </a:r>
            <a:r>
              <a:rPr lang="en-CA" sz="2800" dirty="0" smtClean="0"/>
              <a:t>.</a:t>
            </a:r>
          </a:p>
        </p:txBody>
      </p:sp>
      <p:sp>
        <p:nvSpPr>
          <p:cNvPr id="6" name="Rectangle 5"/>
          <p:cNvSpPr/>
          <p:nvPr/>
        </p:nvSpPr>
        <p:spPr>
          <a:xfrm>
            <a:off x="4010914" y="4004801"/>
            <a:ext cx="4982257" cy="1384995"/>
          </a:xfrm>
          <a:prstGeom prst="rect">
            <a:avLst/>
          </a:prstGeom>
        </p:spPr>
        <p:txBody>
          <a:bodyPr wrap="square">
            <a:spAutoFit/>
          </a:bodyPr>
          <a:lstStyle/>
          <a:p>
            <a:pPr marL="285750" indent="-285750" algn="just">
              <a:buFont typeface="Arial" panose="020B0604020202020204" pitchFamily="34" charset="0"/>
              <a:buChar char="•"/>
            </a:pPr>
            <a:r>
              <a:rPr lang="en-CA" sz="2800" dirty="0" err="1"/>
              <a:t>Différents</a:t>
            </a:r>
            <a:r>
              <a:rPr lang="en-CA" sz="2800" dirty="0"/>
              <a:t> types de </a:t>
            </a:r>
            <a:r>
              <a:rPr lang="en-CA" sz="2800" dirty="0" err="1"/>
              <a:t>végétation</a:t>
            </a:r>
            <a:r>
              <a:rPr lang="en-CA" sz="2800" dirty="0"/>
              <a:t> </a:t>
            </a:r>
            <a:r>
              <a:rPr lang="en-CA" sz="2800" dirty="0" err="1"/>
              <a:t>peuvent</a:t>
            </a:r>
            <a:r>
              <a:rPr lang="en-CA" sz="2800" dirty="0"/>
              <a:t> </a:t>
            </a:r>
            <a:r>
              <a:rPr lang="en-CA" sz="2800" dirty="0" err="1"/>
              <a:t>réagir</a:t>
            </a:r>
            <a:r>
              <a:rPr lang="en-CA" sz="2800" dirty="0"/>
              <a:t> </a:t>
            </a:r>
            <a:r>
              <a:rPr lang="en-CA" sz="2800" dirty="0" err="1"/>
              <a:t>différemment</a:t>
            </a:r>
            <a:r>
              <a:rPr lang="en-CA" sz="2800" dirty="0"/>
              <a:t> au </a:t>
            </a:r>
            <a:r>
              <a:rPr lang="en-CA" sz="2800" dirty="0" err="1"/>
              <a:t>même</a:t>
            </a:r>
            <a:r>
              <a:rPr lang="en-CA" sz="2800" dirty="0"/>
              <a:t> </a:t>
            </a:r>
            <a:r>
              <a:rPr lang="en-CA" sz="2800" dirty="0" err="1"/>
              <a:t>facteur</a:t>
            </a:r>
            <a:r>
              <a:rPr lang="en-CA" sz="2800" dirty="0"/>
              <a:t> </a:t>
            </a:r>
            <a:r>
              <a:rPr lang="en-CA" sz="2800" dirty="0" err="1" smtClean="0"/>
              <a:t>climatique</a:t>
            </a:r>
            <a:r>
              <a:rPr lang="en-CA" sz="2800" dirty="0" smtClean="0"/>
              <a:t>.</a:t>
            </a:r>
            <a:endParaRPr lang="en-CA" sz="28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1954" y="1136368"/>
            <a:ext cx="3512507" cy="236647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601" y="3842210"/>
            <a:ext cx="3553313" cy="2388908"/>
          </a:xfrm>
          <a:prstGeom prst="rect">
            <a:avLst/>
          </a:prstGeom>
        </p:spPr>
      </p:pic>
    </p:spTree>
    <p:extLst>
      <p:ext uri="{BB962C8B-B14F-4D97-AF65-F5344CB8AC3E}">
        <p14:creationId xmlns:p14="http://schemas.microsoft.com/office/powerpoint/2010/main" val="4093544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Objectif</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15</a:t>
            </a:fld>
            <a:endParaRPr lang="en-CA"/>
          </a:p>
        </p:txBody>
      </p:sp>
      <p:sp>
        <p:nvSpPr>
          <p:cNvPr id="3" name="Rectangle 2"/>
          <p:cNvSpPr/>
          <p:nvPr/>
        </p:nvSpPr>
        <p:spPr>
          <a:xfrm>
            <a:off x="586661" y="1118745"/>
            <a:ext cx="11018677" cy="1077218"/>
          </a:xfrm>
          <a:prstGeom prst="rect">
            <a:avLst/>
          </a:prstGeom>
        </p:spPr>
        <p:txBody>
          <a:bodyPr wrap="square">
            <a:spAutoFit/>
          </a:bodyPr>
          <a:lstStyle/>
          <a:p>
            <a:pPr lvl="1" algn="just"/>
            <a:r>
              <a:rPr lang="fr-FR" sz="3200" dirty="0" smtClean="0">
                <a:solidFill>
                  <a:srgbClr val="000000"/>
                </a:solidFill>
                <a:latin typeface="Arial" panose="020B0604020202020204" pitchFamily="34" charset="0"/>
              </a:rPr>
              <a:t>Trouver les </a:t>
            </a:r>
            <a:r>
              <a:rPr lang="fr-FR" sz="3200" b="1" dirty="0" smtClean="0">
                <a:solidFill>
                  <a:srgbClr val="000000"/>
                </a:solidFill>
                <a:latin typeface="Arial" panose="020B0604020202020204" pitchFamily="34" charset="0"/>
              </a:rPr>
              <a:t>modèles</a:t>
            </a:r>
            <a:r>
              <a:rPr lang="fr-FR" sz="3200" dirty="0" smtClean="0">
                <a:solidFill>
                  <a:srgbClr val="000000"/>
                </a:solidFill>
                <a:latin typeface="Arial" panose="020B0604020202020204" pitchFamily="34" charset="0"/>
              </a:rPr>
              <a:t> </a:t>
            </a:r>
            <a:r>
              <a:rPr lang="fr-FR" sz="3200" dirty="0">
                <a:solidFill>
                  <a:srgbClr val="000000"/>
                </a:solidFill>
                <a:latin typeface="Arial" panose="020B0604020202020204" pitchFamily="34" charset="0"/>
              </a:rPr>
              <a:t>explicites </a:t>
            </a:r>
            <a:r>
              <a:rPr lang="fr-FR" sz="3200" dirty="0" smtClean="0">
                <a:solidFill>
                  <a:srgbClr val="000000"/>
                </a:solidFill>
                <a:latin typeface="Arial" panose="020B0604020202020204" pitchFamily="34" charset="0"/>
              </a:rPr>
              <a:t>dans </a:t>
            </a:r>
            <a:r>
              <a:rPr lang="fr-FR" sz="3200" dirty="0">
                <a:solidFill>
                  <a:srgbClr val="000000"/>
                </a:solidFill>
                <a:latin typeface="Arial" panose="020B0604020202020204" pitchFamily="34" charset="0"/>
              </a:rPr>
              <a:t>le </a:t>
            </a:r>
            <a:r>
              <a:rPr lang="fr-FR" sz="3200" b="1" dirty="0">
                <a:solidFill>
                  <a:srgbClr val="000000"/>
                </a:solidFill>
                <a:latin typeface="Arial" panose="020B0604020202020204" pitchFamily="34" charset="0"/>
              </a:rPr>
              <a:t>temps</a:t>
            </a:r>
            <a:r>
              <a:rPr lang="fr-FR" sz="3200" dirty="0">
                <a:solidFill>
                  <a:srgbClr val="000000"/>
                </a:solidFill>
                <a:latin typeface="Arial" panose="020B0604020202020204" pitchFamily="34" charset="0"/>
              </a:rPr>
              <a:t> </a:t>
            </a:r>
            <a:r>
              <a:rPr lang="fr-FR" sz="3200" dirty="0" smtClean="0">
                <a:solidFill>
                  <a:srgbClr val="000000"/>
                </a:solidFill>
                <a:latin typeface="Arial" panose="020B0604020202020204" pitchFamily="34" charset="0"/>
              </a:rPr>
              <a:t>et </a:t>
            </a:r>
            <a:r>
              <a:rPr lang="fr-FR" sz="3200" dirty="0">
                <a:solidFill>
                  <a:srgbClr val="000000"/>
                </a:solidFill>
                <a:latin typeface="Arial" panose="020B0604020202020204" pitchFamily="34" charset="0"/>
              </a:rPr>
              <a:t>dans </a:t>
            </a:r>
            <a:r>
              <a:rPr lang="fr-FR" sz="3200" b="1" dirty="0">
                <a:solidFill>
                  <a:srgbClr val="000000"/>
                </a:solidFill>
                <a:latin typeface="Arial" panose="020B0604020202020204" pitchFamily="34" charset="0"/>
              </a:rPr>
              <a:t>l'espace</a:t>
            </a:r>
            <a:r>
              <a:rPr lang="fr-FR" sz="3200" dirty="0">
                <a:solidFill>
                  <a:srgbClr val="000000"/>
                </a:solidFill>
                <a:latin typeface="Arial" panose="020B0604020202020204" pitchFamily="34" charset="0"/>
              </a:rPr>
              <a:t> </a:t>
            </a:r>
            <a:r>
              <a:rPr lang="fr-FR" sz="3200" dirty="0" smtClean="0">
                <a:solidFill>
                  <a:srgbClr val="000000"/>
                </a:solidFill>
                <a:latin typeface="Arial" panose="020B0604020202020204" pitchFamily="34" charset="0"/>
              </a:rPr>
              <a:t>des </a:t>
            </a:r>
            <a:r>
              <a:rPr lang="fr-FR" sz="3200" dirty="0">
                <a:solidFill>
                  <a:srgbClr val="000000"/>
                </a:solidFill>
                <a:latin typeface="Arial" panose="020B0604020202020204" pitchFamily="34" charset="0"/>
              </a:rPr>
              <a:t>réponses de la </a:t>
            </a:r>
            <a:r>
              <a:rPr lang="fr-FR" sz="3200" b="1" dirty="0">
                <a:solidFill>
                  <a:srgbClr val="000000"/>
                </a:solidFill>
                <a:latin typeface="Arial" panose="020B0604020202020204" pitchFamily="34" charset="0"/>
              </a:rPr>
              <a:t>végétation</a:t>
            </a:r>
            <a:r>
              <a:rPr lang="fr-FR" sz="3200" dirty="0">
                <a:solidFill>
                  <a:srgbClr val="000000"/>
                </a:solidFill>
                <a:latin typeface="Arial" panose="020B0604020202020204" pitchFamily="34" charset="0"/>
              </a:rPr>
              <a:t> </a:t>
            </a:r>
            <a:r>
              <a:rPr lang="fr-FR" sz="3200" dirty="0" smtClean="0">
                <a:solidFill>
                  <a:srgbClr val="000000"/>
                </a:solidFill>
                <a:latin typeface="Arial" panose="020B0604020202020204" pitchFamily="34" charset="0"/>
              </a:rPr>
              <a:t>au </a:t>
            </a:r>
            <a:r>
              <a:rPr lang="fr-FR" sz="3200" b="1" dirty="0" smtClean="0">
                <a:solidFill>
                  <a:srgbClr val="000000"/>
                </a:solidFill>
                <a:latin typeface="Arial" panose="020B0604020202020204" pitchFamily="34" charset="0"/>
              </a:rPr>
              <a:t>climat.</a:t>
            </a:r>
            <a:endParaRPr lang="en-CA" sz="3200" b="1" dirty="0"/>
          </a:p>
        </p:txBody>
      </p:sp>
      <p:pic>
        <p:nvPicPr>
          <p:cNvPr id="2" name="Picture 1"/>
          <p:cNvPicPr>
            <a:picLocks noChangeAspect="1"/>
          </p:cNvPicPr>
          <p:nvPr/>
        </p:nvPicPr>
        <p:blipFill>
          <a:blip r:embed="rId6"/>
          <a:stretch>
            <a:fillRect/>
          </a:stretch>
        </p:blipFill>
        <p:spPr>
          <a:xfrm>
            <a:off x="840705" y="2213950"/>
            <a:ext cx="5585062" cy="837760"/>
          </a:xfrm>
          <a:prstGeom prst="rect">
            <a:avLst/>
          </a:prstGeom>
        </p:spPr>
      </p:pic>
      <p:pic>
        <p:nvPicPr>
          <p:cNvPr id="5" name="Picture 4"/>
          <p:cNvPicPr>
            <a:picLocks noChangeAspect="1"/>
          </p:cNvPicPr>
          <p:nvPr/>
        </p:nvPicPr>
        <p:blipFill>
          <a:blip r:embed="rId7"/>
          <a:stretch>
            <a:fillRect/>
          </a:stretch>
        </p:blipFill>
        <p:spPr>
          <a:xfrm>
            <a:off x="6979757" y="2512515"/>
            <a:ext cx="4610626" cy="1861522"/>
          </a:xfrm>
          <a:prstGeom prst="rect">
            <a:avLst/>
          </a:prstGeom>
        </p:spPr>
      </p:pic>
      <p:pic>
        <p:nvPicPr>
          <p:cNvPr id="7" name="Picture 6"/>
          <p:cNvPicPr>
            <a:picLocks noChangeAspect="1"/>
          </p:cNvPicPr>
          <p:nvPr/>
        </p:nvPicPr>
        <p:blipFill>
          <a:blip r:embed="rId8"/>
          <a:stretch>
            <a:fillRect/>
          </a:stretch>
        </p:blipFill>
        <p:spPr>
          <a:xfrm>
            <a:off x="1780072" y="3721573"/>
            <a:ext cx="3706328" cy="2427153"/>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4724" y="4374037"/>
            <a:ext cx="2049741" cy="2049741"/>
          </a:xfrm>
          <a:prstGeom prst="rect">
            <a:avLst/>
          </a:prstGeom>
        </p:spPr>
      </p:pic>
    </p:spTree>
    <p:extLst>
      <p:ext uri="{BB962C8B-B14F-4D97-AF65-F5344CB8AC3E}">
        <p14:creationId xmlns:p14="http://schemas.microsoft.com/office/powerpoint/2010/main" val="3183530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16</a:t>
            </a:fld>
            <a:endParaRPr lang="en-CA"/>
          </a:p>
        </p:txBody>
      </p:sp>
      <p:sp>
        <p:nvSpPr>
          <p:cNvPr id="5" name="Rectangle 4"/>
          <p:cNvSpPr/>
          <p:nvPr/>
        </p:nvSpPr>
        <p:spPr>
          <a:xfrm>
            <a:off x="635741" y="1137520"/>
            <a:ext cx="11420474" cy="2246769"/>
          </a:xfrm>
          <a:prstGeom prst="rect">
            <a:avLst/>
          </a:prstGeom>
        </p:spPr>
        <p:txBody>
          <a:bodyPr wrap="square">
            <a:spAutoFit/>
          </a:bodyPr>
          <a:lstStyle/>
          <a:p>
            <a:r>
              <a:rPr lang="en-CA" sz="2000" dirty="0">
                <a:solidFill>
                  <a:srgbClr val="000000"/>
                </a:solidFill>
                <a:latin typeface="Arial" panose="020B0604020202020204" pitchFamily="34" charset="0"/>
                <a:cs typeface="Arial" panose="020B0604020202020204" pitchFamily="34" charset="0"/>
              </a:rPr>
              <a:t>Haut </a:t>
            </a:r>
            <a:r>
              <a:rPr lang="en-CA" sz="2000" dirty="0" err="1">
                <a:solidFill>
                  <a:srgbClr val="000000"/>
                </a:solidFill>
                <a:latin typeface="Arial" panose="020B0604020202020204" pitchFamily="34" charset="0"/>
                <a:cs typeface="Arial" panose="020B0604020202020204" pitchFamily="34" charset="0"/>
              </a:rPr>
              <a:t>niveau</a:t>
            </a:r>
            <a:r>
              <a:rPr lang="en-CA" sz="2000" dirty="0" smtClean="0">
                <a:solidFill>
                  <a:srgbClr val="000000"/>
                </a:solidFill>
                <a:latin typeface="Arial" panose="020B0604020202020204" pitchFamily="34" charset="0"/>
                <a:cs typeface="Arial" panose="020B0604020202020204" pitchFamily="34" charset="0"/>
              </a:rPr>
              <a:t>:</a:t>
            </a:r>
          </a:p>
          <a:p>
            <a:pPr algn="just"/>
            <a:endParaRPr lang="en-CA" sz="2000" dirty="0" smtClean="0">
              <a:latin typeface="Arial" panose="020B0604020202020204" pitchFamily="34" charset="0"/>
              <a:cs typeface="Arial" panose="020B0604020202020204" pitchFamily="34" charset="0"/>
            </a:endParaRPr>
          </a:p>
          <a:p>
            <a:pPr marL="342900" indent="-342900" algn="just">
              <a:buFont typeface="+mj-lt"/>
              <a:buAutoNum type="arabicPeriod"/>
            </a:pPr>
            <a:r>
              <a:rPr lang="en-CA" sz="2000" dirty="0" smtClean="0">
                <a:latin typeface="Arial" panose="020B0604020202020204" pitchFamily="34" charset="0"/>
                <a:cs typeface="Arial" panose="020B0604020202020204" pitchFamily="34" charset="0"/>
              </a:rPr>
              <a:t>Relation </a:t>
            </a:r>
            <a:r>
              <a:rPr lang="en-CA" sz="2000" dirty="0">
                <a:latin typeface="Arial" panose="020B0604020202020204" pitchFamily="34" charset="0"/>
                <a:cs typeface="Arial" panose="020B0604020202020204" pitchFamily="34" charset="0"/>
              </a:rPr>
              <a:t>entre le NDVI et les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température</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précipitations</a:t>
            </a:r>
            <a:r>
              <a:rPr lang="en-CA" sz="2000" dirty="0">
                <a:latin typeface="Arial" panose="020B0604020202020204" pitchFamily="34" charset="0"/>
                <a:cs typeface="Arial" panose="020B0604020202020204" pitchFamily="34" charset="0"/>
              </a:rPr>
              <a:t> et </a:t>
            </a:r>
            <a:r>
              <a:rPr lang="en-CA" sz="2000" dirty="0" err="1">
                <a:latin typeface="Arial" panose="020B0604020202020204" pitchFamily="34" charset="0"/>
                <a:cs typeface="Arial" panose="020B0604020202020204" pitchFamily="34" charset="0"/>
              </a:rPr>
              <a:t>rayonnement</a:t>
            </a:r>
            <a:r>
              <a:rPr lang="en-CA" sz="2000" dirty="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en</a:t>
            </a:r>
            <a:r>
              <a:rPr lang="en-CA" sz="2000" dirty="0" smtClean="0">
                <a:latin typeface="Arial" panose="020B0604020202020204" pitchFamily="34" charset="0"/>
                <a:cs typeface="Arial" panose="020B0604020202020204" pitchFamily="34" charset="0"/>
              </a:rPr>
              <a:t> tenant </a:t>
            </a:r>
            <a:r>
              <a:rPr lang="en-CA" sz="2000" dirty="0" err="1" smtClean="0">
                <a:latin typeface="Arial" panose="020B0604020202020204" pitchFamily="34" charset="0"/>
                <a:cs typeface="Arial" panose="020B0604020202020204" pitchFamily="34" charset="0"/>
              </a:rPr>
              <a:t>compte</a:t>
            </a:r>
            <a:r>
              <a:rPr lang="en-CA" sz="2000" dirty="0" smtClean="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tenu</a:t>
            </a:r>
            <a:r>
              <a:rPr lang="en-CA" sz="2000" dirty="0">
                <a:latin typeface="Arial" panose="020B0604020202020204" pitchFamily="34" charset="0"/>
                <a:cs typeface="Arial" panose="020B0604020202020204" pitchFamily="34" charset="0"/>
              </a:rPr>
              <a:t> de </a:t>
            </a:r>
            <a:r>
              <a:rPr lang="en-CA" sz="2000" dirty="0" err="1">
                <a:latin typeface="Arial" panose="020B0604020202020204" pitchFamily="34" charset="0"/>
                <a:cs typeface="Arial" panose="020B0604020202020204" pitchFamily="34" charset="0"/>
              </a:rPr>
              <a:t>l'effet</a:t>
            </a:r>
            <a:r>
              <a:rPr lang="en-CA" sz="2000" dirty="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différé</a:t>
            </a:r>
            <a:r>
              <a:rPr lang="en-CA" sz="2000" dirty="0" smtClean="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dans</a:t>
            </a:r>
            <a:r>
              <a:rPr lang="en-CA" sz="2000" dirty="0" smtClean="0">
                <a:latin typeface="Arial" panose="020B0604020202020204" pitchFamily="34" charset="0"/>
                <a:cs typeface="Arial" panose="020B0604020202020204" pitchFamily="34" charset="0"/>
              </a:rPr>
              <a:t> </a:t>
            </a:r>
            <a:r>
              <a:rPr lang="en-CA" sz="2000" dirty="0">
                <a:latin typeface="Arial" panose="020B0604020202020204" pitchFamily="34" charset="0"/>
                <a:cs typeface="Arial" panose="020B0604020202020204" pitchFamily="34" charset="0"/>
              </a:rPr>
              <a:t>le </a:t>
            </a:r>
            <a:r>
              <a:rPr lang="en-CA" sz="2000" dirty="0" smtClean="0">
                <a:latin typeface="Arial" panose="020B0604020202020204" pitchFamily="34" charset="0"/>
                <a:cs typeface="Arial" panose="020B0604020202020204" pitchFamily="34" charset="0"/>
              </a:rPr>
              <a:t>temps.</a:t>
            </a:r>
            <a:endParaRPr lang="en-CA" sz="2000" dirty="0">
              <a:latin typeface="Arial" panose="020B0604020202020204" pitchFamily="34" charset="0"/>
              <a:cs typeface="Arial" panose="020B0604020202020204" pitchFamily="34" charset="0"/>
            </a:endParaRPr>
          </a:p>
          <a:p>
            <a:pPr marL="342900" indent="-342900" algn="just">
              <a:buFont typeface="+mj-lt"/>
              <a:buAutoNum type="arabicPeriod"/>
            </a:pPr>
            <a:r>
              <a:rPr lang="en-CA" sz="2000" dirty="0" smtClean="0">
                <a:latin typeface="Arial" panose="020B0604020202020204" pitchFamily="34" charset="0"/>
                <a:cs typeface="Arial" panose="020B0604020202020204" pitchFamily="34" charset="0"/>
              </a:rPr>
              <a:t>Analyser </a:t>
            </a:r>
            <a:r>
              <a:rPr lang="en-CA" sz="2000" dirty="0" err="1">
                <a:latin typeface="Arial" panose="020B0604020202020204" pitchFamily="34" charset="0"/>
                <a:cs typeface="Arial" panose="020B0604020202020204" pitchFamily="34" charset="0"/>
              </a:rPr>
              <a:t>quantitativement</a:t>
            </a:r>
            <a:r>
              <a:rPr lang="en-CA" sz="2000" dirty="0">
                <a:latin typeface="Arial" panose="020B0604020202020204" pitchFamily="34" charset="0"/>
                <a:cs typeface="Arial" panose="020B0604020202020204" pitchFamily="34" charset="0"/>
              </a:rPr>
              <a:t> la relation entre la variation </a:t>
            </a:r>
            <a:r>
              <a:rPr lang="en-CA" sz="2000" dirty="0" smtClean="0">
                <a:latin typeface="Arial" panose="020B0604020202020204" pitchFamily="34" charset="0"/>
                <a:cs typeface="Arial" panose="020B0604020202020204" pitchFamily="34" charset="0"/>
              </a:rPr>
              <a:t>de </a:t>
            </a:r>
            <a:r>
              <a:rPr lang="en-CA" sz="2000" dirty="0" err="1" smtClean="0">
                <a:latin typeface="Arial" panose="020B0604020202020204" pitchFamily="34" charset="0"/>
                <a:cs typeface="Arial" panose="020B0604020202020204" pitchFamily="34" charset="0"/>
              </a:rPr>
              <a:t>l’ensemble</a:t>
            </a:r>
            <a:r>
              <a:rPr lang="en-CA" sz="2000" dirty="0" smtClean="0">
                <a:latin typeface="Arial" panose="020B0604020202020204" pitchFamily="34" charset="0"/>
                <a:cs typeface="Arial" panose="020B0604020202020204" pitchFamily="34" charset="0"/>
              </a:rPr>
              <a:t> des </a:t>
            </a:r>
            <a:r>
              <a:rPr lang="en-CA" sz="2000" dirty="0" err="1" smtClean="0">
                <a:latin typeface="Arial" panose="020B0604020202020204" pitchFamily="34" charset="0"/>
                <a:cs typeface="Arial" panose="020B0604020202020204" pitchFamily="34" charset="0"/>
              </a:rPr>
              <a:t>facteurs</a:t>
            </a:r>
            <a:r>
              <a:rPr lang="en-CA" sz="2000" dirty="0" smtClean="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a:t>
            </a:r>
            <a:r>
              <a:rPr lang="en-CA" sz="2000" dirty="0" smtClean="0">
                <a:latin typeface="Arial" panose="020B0604020202020204" pitchFamily="34" charset="0"/>
                <a:cs typeface="Arial" panose="020B0604020202020204" pitchFamily="34" charset="0"/>
              </a:rPr>
              <a:t>et </a:t>
            </a:r>
            <a:r>
              <a:rPr lang="en-CA" sz="2000" dirty="0">
                <a:latin typeface="Arial" panose="020B0604020202020204" pitchFamily="34" charset="0"/>
                <a:cs typeface="Arial" panose="020B0604020202020204" pitchFamily="34" charset="0"/>
              </a:rPr>
              <a:t>la variation de la </a:t>
            </a:r>
            <a:r>
              <a:rPr lang="en-CA" sz="2000" dirty="0" err="1">
                <a:latin typeface="Arial" panose="020B0604020202020204" pitchFamily="34" charset="0"/>
                <a:cs typeface="Arial" panose="020B0604020202020204" pitchFamily="34" charset="0"/>
              </a:rPr>
              <a:t>croissance</a:t>
            </a:r>
            <a:r>
              <a:rPr lang="en-CA" sz="2000" dirty="0">
                <a:latin typeface="Arial" panose="020B0604020202020204" pitchFamily="34" charset="0"/>
                <a:cs typeface="Arial" panose="020B0604020202020204" pitchFamily="34" charset="0"/>
              </a:rPr>
              <a:t> de la </a:t>
            </a:r>
            <a:r>
              <a:rPr lang="en-CA" sz="2000" dirty="0" err="1" smtClean="0">
                <a:latin typeface="Arial" panose="020B0604020202020204" pitchFamily="34" charset="0"/>
                <a:cs typeface="Arial" panose="020B0604020202020204" pitchFamily="34" charset="0"/>
              </a:rPr>
              <a:t>végétation</a:t>
            </a:r>
            <a:r>
              <a:rPr lang="en-CA" sz="2000" dirty="0" smtClean="0">
                <a:latin typeface="Arial" panose="020B0604020202020204" pitchFamily="34" charset="0"/>
                <a:cs typeface="Arial" panose="020B0604020202020204" pitchFamily="34" charset="0"/>
              </a:rPr>
              <a:t>.</a:t>
            </a:r>
            <a:endParaRPr lang="en-CA" sz="2000" dirty="0">
              <a:latin typeface="Arial" panose="020B0604020202020204" pitchFamily="34" charset="0"/>
              <a:cs typeface="Arial" panose="020B0604020202020204" pitchFamily="34" charset="0"/>
            </a:endParaRPr>
          </a:p>
          <a:p>
            <a:pPr marL="342900" indent="-342900" algn="just">
              <a:buFont typeface="+mj-lt"/>
              <a:buAutoNum type="arabicPeriod"/>
            </a:pPr>
            <a:r>
              <a:rPr lang="en-CA" sz="2000" dirty="0" err="1" smtClean="0">
                <a:latin typeface="Arial" panose="020B0604020202020204" pitchFamily="34" charset="0"/>
                <a:cs typeface="Arial" panose="020B0604020202020204" pitchFamily="34" charset="0"/>
              </a:rPr>
              <a:t>Déterminer</a:t>
            </a:r>
            <a:r>
              <a:rPr lang="en-CA" sz="2000" dirty="0" smtClean="0">
                <a:latin typeface="Arial" panose="020B0604020202020204" pitchFamily="34" charset="0"/>
                <a:cs typeface="Arial" panose="020B0604020202020204" pitchFamily="34" charset="0"/>
              </a:rPr>
              <a:t> </a:t>
            </a:r>
            <a:r>
              <a:rPr lang="en-CA" sz="2000" dirty="0">
                <a:latin typeface="Arial" panose="020B0604020202020204" pitchFamily="34" charset="0"/>
                <a:cs typeface="Arial" panose="020B0604020202020204" pitchFamily="34" charset="0"/>
              </a:rPr>
              <a:t>les </a:t>
            </a:r>
            <a:r>
              <a:rPr lang="en-CA" sz="2000" dirty="0" err="1">
                <a:latin typeface="Arial" panose="020B0604020202020204" pitchFamily="34" charset="0"/>
                <a:cs typeface="Arial" panose="020B0604020202020204" pitchFamily="34" charset="0"/>
              </a:rPr>
              <a:t>rôles</a:t>
            </a:r>
            <a:r>
              <a:rPr lang="en-CA" sz="2000" dirty="0">
                <a:latin typeface="Arial" panose="020B0604020202020204" pitchFamily="34" charset="0"/>
                <a:cs typeface="Arial" panose="020B0604020202020204" pitchFamily="34" charset="0"/>
              </a:rPr>
              <a:t> des </a:t>
            </a:r>
            <a:r>
              <a:rPr lang="en-CA" sz="2000" dirty="0" err="1">
                <a:latin typeface="Arial" panose="020B0604020202020204" pitchFamily="34" charset="0"/>
                <a:cs typeface="Arial" panose="020B0604020202020204" pitchFamily="34" charset="0"/>
              </a:rPr>
              <a:t>différents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sur les </a:t>
            </a:r>
            <a:r>
              <a:rPr lang="en-CA" sz="2000" dirty="0" err="1">
                <a:latin typeface="Arial" panose="020B0604020202020204" pitchFamily="34" charset="0"/>
                <a:cs typeface="Arial" panose="020B0604020202020204" pitchFamily="34" charset="0"/>
              </a:rPr>
              <a:t>réponses</a:t>
            </a:r>
            <a:r>
              <a:rPr lang="en-CA" sz="2000" dirty="0">
                <a:latin typeface="Arial" panose="020B0604020202020204" pitchFamily="34" charset="0"/>
                <a:cs typeface="Arial" panose="020B0604020202020204" pitchFamily="34" charset="0"/>
              </a:rPr>
              <a:t> de la </a:t>
            </a:r>
            <a:r>
              <a:rPr lang="en-CA" sz="2000" dirty="0" err="1" smtClean="0">
                <a:latin typeface="Arial" panose="020B0604020202020204" pitchFamily="34" charset="0"/>
                <a:cs typeface="Arial" panose="020B0604020202020204" pitchFamily="34" charset="0"/>
              </a:rPr>
              <a:t>végétation</a:t>
            </a:r>
            <a:r>
              <a:rPr lang="en-CA" sz="2000" dirty="0" smtClean="0">
                <a:latin typeface="Arial" panose="020B0604020202020204" pitchFamily="34" charset="0"/>
                <a:cs typeface="Arial" panose="020B0604020202020204" pitchFamily="34" charset="0"/>
              </a:rPr>
              <a:t>.</a:t>
            </a:r>
            <a:endParaRPr lang="en-CA" sz="2000" dirty="0">
              <a:latin typeface="Arial" panose="020B0604020202020204" pitchFamily="34" charset="0"/>
              <a:cs typeface="Arial" panose="020B0604020202020204" pitchFamily="34" charset="0"/>
            </a:endParaRPr>
          </a:p>
        </p:txBody>
      </p:sp>
      <p:sp>
        <p:nvSpPr>
          <p:cNvPr id="6" name="Rectangle 5"/>
          <p:cNvSpPr/>
          <p:nvPr/>
        </p:nvSpPr>
        <p:spPr>
          <a:xfrm>
            <a:off x="957404" y="3899708"/>
            <a:ext cx="10454640" cy="1631216"/>
          </a:xfrm>
          <a:prstGeom prst="rect">
            <a:avLst/>
          </a:prstGeom>
        </p:spPr>
        <p:txBody>
          <a:bodyPr wrap="square">
            <a:spAutoFit/>
          </a:bodyPr>
          <a:lstStyle/>
          <a:p>
            <a:pPr marL="342900" indent="-342900" algn="just">
              <a:buFont typeface="Wingdings" panose="05000000000000000000" pitchFamily="2" charset="2"/>
              <a:buChar char="Ø"/>
            </a:pPr>
            <a:r>
              <a:rPr lang="en-CA" sz="2000" dirty="0" smtClean="0">
                <a:latin typeface="Arial" panose="020B0604020202020204" pitchFamily="34" charset="0"/>
                <a:cs typeface="Arial" panose="020B0604020202020204" pitchFamily="34" charset="0"/>
              </a:rPr>
              <a:t>Les </a:t>
            </a:r>
            <a:r>
              <a:rPr lang="en-CA" sz="2000" dirty="0" err="1">
                <a:latin typeface="Arial" panose="020B0604020202020204" pitchFamily="34" charset="0"/>
                <a:cs typeface="Arial" panose="020B0604020202020204" pitchFamily="34" charset="0"/>
              </a:rPr>
              <a:t>effets</a:t>
            </a:r>
            <a:r>
              <a:rPr lang="en-CA" sz="2000" dirty="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différés</a:t>
            </a:r>
            <a:r>
              <a:rPr lang="en-CA" sz="2000" dirty="0" smtClean="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dans</a:t>
            </a:r>
            <a:r>
              <a:rPr lang="en-CA" sz="2000" dirty="0" smtClean="0">
                <a:latin typeface="Arial" panose="020B0604020202020204" pitchFamily="34" charset="0"/>
                <a:cs typeface="Arial" panose="020B0604020202020204" pitchFamily="34" charset="0"/>
              </a:rPr>
              <a:t> </a:t>
            </a:r>
            <a:r>
              <a:rPr lang="en-CA" sz="2000" dirty="0">
                <a:latin typeface="Arial" panose="020B0604020202020204" pitchFamily="34" charset="0"/>
                <a:cs typeface="Arial" panose="020B0604020202020204" pitchFamily="34" charset="0"/>
              </a:rPr>
              <a:t>le temps des </a:t>
            </a:r>
            <a:r>
              <a:rPr lang="en-CA" sz="2000" dirty="0" err="1">
                <a:latin typeface="Arial" panose="020B0604020202020204" pitchFamily="34" charset="0"/>
                <a:cs typeface="Arial" panose="020B0604020202020204" pitchFamily="34" charset="0"/>
              </a:rPr>
              <a:t>réponses</a:t>
            </a:r>
            <a:r>
              <a:rPr lang="en-CA" sz="2000" dirty="0">
                <a:latin typeface="Arial" panose="020B0604020202020204" pitchFamily="34" charset="0"/>
                <a:cs typeface="Arial" panose="020B0604020202020204" pitchFamily="34" charset="0"/>
              </a:rPr>
              <a:t> de la </a:t>
            </a:r>
            <a:r>
              <a:rPr lang="en-CA" sz="2000" dirty="0" err="1">
                <a:latin typeface="Arial" panose="020B0604020202020204" pitchFamily="34" charset="0"/>
                <a:cs typeface="Arial" panose="020B0604020202020204" pitchFamily="34" charset="0"/>
              </a:rPr>
              <a:t>végétation</a:t>
            </a:r>
            <a:r>
              <a:rPr lang="en-CA" sz="2000" dirty="0">
                <a:latin typeface="Arial" panose="020B0604020202020204" pitchFamily="34" charset="0"/>
                <a:cs typeface="Arial" panose="020B0604020202020204" pitchFamily="34" charset="0"/>
              </a:rPr>
              <a:t> aux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endParaRPr lang="en-CA"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CA" sz="2000" dirty="0" err="1" smtClean="0">
                <a:latin typeface="Arial" panose="020B0604020202020204" pitchFamily="34" charset="0"/>
                <a:cs typeface="Arial" panose="020B0604020202020204" pitchFamily="34" charset="0"/>
              </a:rPr>
              <a:t>L'explication</a:t>
            </a:r>
            <a:r>
              <a:rPr lang="en-CA" sz="2000" dirty="0" smtClean="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globale</a:t>
            </a:r>
            <a:r>
              <a:rPr lang="en-CA" sz="2000" dirty="0">
                <a:latin typeface="Arial" panose="020B0604020202020204" pitchFamily="34" charset="0"/>
                <a:cs typeface="Arial" panose="020B0604020202020204" pitchFamily="34" charset="0"/>
              </a:rPr>
              <a:t> des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sur la </a:t>
            </a:r>
            <a:r>
              <a:rPr lang="en-CA" sz="2000" dirty="0" err="1">
                <a:latin typeface="Arial" panose="020B0604020202020204" pitchFamily="34" charset="0"/>
                <a:cs typeface="Arial" panose="020B0604020202020204" pitchFamily="34" charset="0"/>
              </a:rPr>
              <a:t>croissance</a:t>
            </a:r>
            <a:r>
              <a:rPr lang="en-CA" sz="2000" dirty="0">
                <a:latin typeface="Arial" panose="020B0604020202020204" pitchFamily="34" charset="0"/>
                <a:cs typeface="Arial" panose="020B0604020202020204" pitchFamily="34" charset="0"/>
              </a:rPr>
              <a:t> de la </a:t>
            </a:r>
            <a:r>
              <a:rPr lang="en-CA" sz="2000" dirty="0" err="1">
                <a:latin typeface="Arial" panose="020B0604020202020204" pitchFamily="34" charset="0"/>
                <a:cs typeface="Arial" panose="020B0604020202020204" pitchFamily="34" charset="0"/>
              </a:rPr>
              <a:t>végétation</a:t>
            </a:r>
            <a:endParaRPr lang="en-CA"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fr-FR" sz="2000" dirty="0" smtClean="0">
                <a:latin typeface="Arial" panose="020B0604020202020204" pitchFamily="34" charset="0"/>
                <a:cs typeface="Arial" panose="020B0604020202020204" pitchFamily="34" charset="0"/>
              </a:rPr>
              <a:t>Les Principaux </a:t>
            </a:r>
            <a:r>
              <a:rPr lang="fr-FR" sz="2000" dirty="0">
                <a:latin typeface="Arial" panose="020B0604020202020204" pitchFamily="34" charset="0"/>
                <a:cs typeface="Arial" panose="020B0604020202020204" pitchFamily="34" charset="0"/>
              </a:rPr>
              <a:t>facteurs climatiques déterminants pour la croissance de la </a:t>
            </a:r>
            <a:r>
              <a:rPr lang="fr-FR" sz="2000" dirty="0" smtClean="0">
                <a:latin typeface="Arial" panose="020B0604020202020204" pitchFamily="34" charset="0"/>
                <a:cs typeface="Arial" panose="020B0604020202020204" pitchFamily="34" charset="0"/>
              </a:rPr>
              <a:t>végétation</a:t>
            </a:r>
          </a:p>
          <a:p>
            <a:pPr marL="342900" indent="-342900" algn="just">
              <a:buFont typeface="Wingdings" panose="05000000000000000000" pitchFamily="2" charset="2"/>
              <a:buChar char="Ø"/>
            </a:pPr>
            <a:r>
              <a:rPr lang="en-CA" sz="2000" dirty="0" smtClean="0">
                <a:latin typeface="Arial" panose="020B0604020202020204" pitchFamily="34" charset="0"/>
                <a:cs typeface="Arial" panose="020B0604020202020204" pitchFamily="34" charset="0"/>
              </a:rPr>
              <a:t>Les </a:t>
            </a:r>
            <a:r>
              <a:rPr lang="en-CA" sz="2000" dirty="0" err="1">
                <a:latin typeface="Arial" panose="020B0604020202020204" pitchFamily="34" charset="0"/>
                <a:cs typeface="Arial" panose="020B0604020202020204" pitchFamily="34" charset="0"/>
              </a:rPr>
              <a:t>facteurs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climatiques</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d'une</a:t>
            </a:r>
            <a:r>
              <a:rPr lang="en-CA" sz="2000" dirty="0">
                <a:latin typeface="Arial" panose="020B0604020202020204" pitchFamily="34" charset="0"/>
                <a:cs typeface="Arial" panose="020B0604020202020204" pitchFamily="34" charset="0"/>
              </a:rPr>
              <a:t> variation </a:t>
            </a:r>
            <a:r>
              <a:rPr lang="en-CA" sz="2000" dirty="0" err="1">
                <a:latin typeface="Arial" panose="020B0604020202020204" pitchFamily="34" charset="0"/>
                <a:cs typeface="Arial" panose="020B0604020202020204" pitchFamily="34" charset="0"/>
              </a:rPr>
              <a:t>significative</a:t>
            </a:r>
            <a:r>
              <a:rPr lang="en-CA" sz="2000" dirty="0">
                <a:latin typeface="Arial" panose="020B0604020202020204" pitchFamily="34" charset="0"/>
                <a:cs typeface="Arial" panose="020B0604020202020204" pitchFamily="34" charset="0"/>
              </a:rPr>
              <a:t> de la </a:t>
            </a:r>
            <a:r>
              <a:rPr lang="en-CA" sz="2000" dirty="0" err="1">
                <a:latin typeface="Arial" panose="020B0604020202020204" pitchFamily="34" charset="0"/>
                <a:cs typeface="Arial" panose="020B0604020202020204" pitchFamily="34" charset="0"/>
              </a:rPr>
              <a:t>végétation</a:t>
            </a:r>
            <a:r>
              <a:rPr lang="en-CA" sz="2000" dirty="0">
                <a:latin typeface="Arial" panose="020B0604020202020204" pitchFamily="34" charset="0"/>
                <a:cs typeface="Arial" panose="020B0604020202020204" pitchFamily="34" charset="0"/>
              </a:rPr>
              <a:t> (P &lt;0,05) à </a:t>
            </a:r>
            <a:r>
              <a:rPr lang="en-CA" sz="2000" dirty="0" err="1">
                <a:latin typeface="Arial" panose="020B0604020202020204" pitchFamily="34" charset="0"/>
                <a:cs typeface="Arial" panose="020B0604020202020204" pitchFamily="34" charset="0"/>
              </a:rPr>
              <a:t>l'échelle</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mondiale</a:t>
            </a:r>
            <a:r>
              <a:rPr lang="en-CA" sz="2000" dirty="0">
                <a:latin typeface="Arial" panose="020B0604020202020204" pitchFamily="34" charset="0"/>
                <a:cs typeface="Arial" panose="020B0604020202020204" pitchFamily="34" charset="0"/>
              </a:rPr>
              <a:t> pour la </a:t>
            </a:r>
            <a:r>
              <a:rPr lang="en-CA" sz="2000" dirty="0" err="1">
                <a:latin typeface="Arial" panose="020B0604020202020204" pitchFamily="34" charset="0"/>
                <a:cs typeface="Arial" panose="020B0604020202020204" pitchFamily="34" charset="0"/>
              </a:rPr>
              <a:t>période</a:t>
            </a:r>
            <a:r>
              <a:rPr lang="en-CA" sz="2000" dirty="0">
                <a:latin typeface="Arial" panose="020B0604020202020204" pitchFamily="34" charset="0"/>
                <a:cs typeface="Arial" panose="020B0604020202020204" pitchFamily="34" charset="0"/>
              </a:rPr>
              <a:t> 1982–2008</a:t>
            </a:r>
          </a:p>
        </p:txBody>
      </p:sp>
    </p:spTree>
    <p:extLst>
      <p:ext uri="{BB962C8B-B14F-4D97-AF65-F5344CB8AC3E}">
        <p14:creationId xmlns:p14="http://schemas.microsoft.com/office/powerpoint/2010/main" val="1017634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78214" y="199486"/>
            <a:ext cx="12035571" cy="541174"/>
          </a:xfrm>
          <a:prstGeom prst="rect">
            <a:avLst/>
          </a:prstGeom>
          <a:noFill/>
        </p:spPr>
        <p:txBody>
          <a:bodyPr wrap="square" rtlCol="0">
            <a:spAutoFit/>
          </a:bodyPr>
          <a:lstStyle/>
          <a:p>
            <a:pPr>
              <a:lnSpc>
                <a:spcPts val="3500"/>
              </a:lnSpc>
            </a:pPr>
            <a:r>
              <a:rPr lang="fr-FR" sz="3200" b="1" dirty="0">
                <a:solidFill>
                  <a:schemeClr val="bg1"/>
                </a:solidFill>
                <a:effectLst>
                  <a:outerShdw blurRad="38100" dist="38100" dir="2700000" algn="tl">
                    <a:srgbClr val="000000">
                      <a:alpha val="43137"/>
                    </a:srgbClr>
                  </a:outerShdw>
                </a:effectLst>
              </a:rPr>
              <a:t>Effets </a:t>
            </a:r>
            <a:r>
              <a:rPr lang="fr-FR" sz="3200" b="1" dirty="0" smtClean="0">
                <a:solidFill>
                  <a:schemeClr val="bg1"/>
                </a:solidFill>
                <a:effectLst>
                  <a:outerShdw blurRad="38100" dist="38100" dir="2700000" algn="tl">
                    <a:srgbClr val="000000">
                      <a:alpha val="43137"/>
                    </a:srgbClr>
                  </a:outerShdw>
                </a:effectLst>
              </a:rPr>
              <a:t>différés des </a:t>
            </a:r>
            <a:r>
              <a:rPr lang="fr-FR" sz="3200" b="1" dirty="0">
                <a:solidFill>
                  <a:schemeClr val="bg1"/>
                </a:solidFill>
                <a:effectLst>
                  <a:outerShdw blurRad="38100" dist="38100" dir="2700000" algn="tl">
                    <a:srgbClr val="000000">
                      <a:alpha val="43137"/>
                    </a:srgbClr>
                  </a:outerShdw>
                </a:effectLst>
              </a:rPr>
              <a:t>réponses de la végétation aux facteurs climatiques</a:t>
            </a: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17</a:t>
            </a:fld>
            <a:endParaRPr lang="en-CA"/>
          </a:p>
        </p:txBody>
      </p:sp>
      <p:pic>
        <p:nvPicPr>
          <p:cNvPr id="6" name="Picture 5"/>
          <p:cNvPicPr>
            <a:picLocks noChangeAspect="1"/>
          </p:cNvPicPr>
          <p:nvPr/>
        </p:nvPicPr>
        <p:blipFill>
          <a:blip r:embed="rId6"/>
          <a:stretch>
            <a:fillRect/>
          </a:stretch>
        </p:blipFill>
        <p:spPr>
          <a:xfrm>
            <a:off x="156109" y="1021773"/>
            <a:ext cx="6663146" cy="5699702"/>
          </a:xfrm>
          <a:prstGeom prst="rect">
            <a:avLst/>
          </a:prstGeom>
        </p:spPr>
      </p:pic>
      <p:sp>
        <p:nvSpPr>
          <p:cNvPr id="7" name="Rectangle 6"/>
          <p:cNvSpPr/>
          <p:nvPr/>
        </p:nvSpPr>
        <p:spPr>
          <a:xfrm>
            <a:off x="6915532" y="2948154"/>
            <a:ext cx="5058103" cy="3908762"/>
          </a:xfrm>
          <a:prstGeom prst="rect">
            <a:avLst/>
          </a:prstGeom>
        </p:spPr>
        <p:txBody>
          <a:bodyPr wrap="square">
            <a:spAutoFit/>
          </a:bodyPr>
          <a:lstStyle/>
          <a:p>
            <a:pPr marL="285750" indent="-285750" fontAlgn="base">
              <a:buFont typeface="Arial" panose="020B0604020202020204" pitchFamily="34" charset="0"/>
              <a:buChar char="•"/>
            </a:pPr>
            <a:r>
              <a:rPr lang="en-CA" sz="1600" dirty="0" err="1" smtClean="0">
                <a:latin typeface="Arial" panose="020B0604020202020204" pitchFamily="34" charset="0"/>
                <a:cs typeface="Arial" panose="020B0604020202020204" pitchFamily="34" charset="0"/>
              </a:rPr>
              <a:t>k</a:t>
            </a:r>
            <a:r>
              <a:rPr lang="en-CA" sz="1600" baseline="-25000" dirty="0" err="1" smtClean="0">
                <a:latin typeface="Arial" panose="020B0604020202020204" pitchFamily="34" charset="0"/>
                <a:cs typeface="Arial" panose="020B0604020202020204" pitchFamily="34" charset="0"/>
              </a:rPr>
              <a:t>i</a:t>
            </a:r>
            <a:r>
              <a:rPr lang="fr-FR" sz="1600" dirty="0" smtClean="0">
                <a:latin typeface="Arial" panose="020B0604020202020204" pitchFamily="34" charset="0"/>
                <a:cs typeface="Arial" panose="020B0604020202020204" pitchFamily="34" charset="0"/>
              </a:rPr>
              <a:t> </a:t>
            </a:r>
            <a:r>
              <a:rPr lang="fr-FR" sz="1600" dirty="0">
                <a:latin typeface="Arial" panose="020B0604020202020204" pitchFamily="34" charset="0"/>
                <a:cs typeface="Arial" panose="020B0604020202020204" pitchFamily="34" charset="0"/>
              </a:rPr>
              <a:t>fait référence au coefficient de régression avec un décalage de i </a:t>
            </a:r>
            <a:r>
              <a:rPr lang="fr-FR" sz="1600" dirty="0" smtClean="0">
                <a:latin typeface="Arial" panose="020B0604020202020204" pitchFamily="34" charset="0"/>
                <a:cs typeface="Arial" panose="020B0604020202020204" pitchFamily="34" charset="0"/>
              </a:rPr>
              <a:t>mois;</a:t>
            </a:r>
            <a:endParaRPr lang="fr-FR" sz="1600"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1600" dirty="0">
                <a:latin typeface="Arial" panose="020B0604020202020204" pitchFamily="34" charset="0"/>
                <a:cs typeface="Arial" panose="020B0604020202020204" pitchFamily="34" charset="0"/>
              </a:rPr>
              <a:t>i va de 0 à 3 (0 = aucun effet de décalage; 1 à 3 = décalage de 1 à 3 mois</a:t>
            </a:r>
            <a:r>
              <a:rPr lang="fr-FR" sz="1600" dirty="0" smtClean="0">
                <a:latin typeface="Arial" panose="020B0604020202020204" pitchFamily="34" charset="0"/>
                <a:cs typeface="Arial" panose="020B0604020202020204" pitchFamily="34" charset="0"/>
              </a:rPr>
              <a:t>);</a:t>
            </a:r>
            <a:endParaRPr lang="fr-FR" sz="1600"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1600" dirty="0">
                <a:latin typeface="Arial" panose="020B0604020202020204" pitchFamily="34" charset="0"/>
                <a:cs typeface="Arial" panose="020B0604020202020204" pitchFamily="34" charset="0"/>
              </a:rPr>
              <a:t>NDVI fait référence à la série chronologique NDVI GIMMS3g (1982–2008</a:t>
            </a:r>
            <a:r>
              <a:rPr lang="fr-FR" sz="1600" dirty="0" smtClean="0">
                <a:latin typeface="Arial" panose="020B0604020202020204" pitchFamily="34" charset="0"/>
                <a:cs typeface="Arial" panose="020B0604020202020204" pitchFamily="34" charset="0"/>
              </a:rPr>
              <a:t>);</a:t>
            </a:r>
            <a:endParaRPr lang="fr-FR" sz="1600"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1600" dirty="0">
                <a:latin typeface="Arial" panose="020B0604020202020204" pitchFamily="34" charset="0"/>
                <a:cs typeface="Arial" panose="020B0604020202020204" pitchFamily="34" charset="0"/>
              </a:rPr>
              <a:t>TMP, PRE et SWD sont les séries chronologiques de la température, des précipitations et du rayonnement solaire, respectivement, avec un décalage de i.</a:t>
            </a:r>
            <a:r>
              <a:rPr lang="en-CA" sz="1600" dirty="0">
                <a:latin typeface="Arial" panose="020B0604020202020204" pitchFamily="34" charset="0"/>
                <a:cs typeface="Arial" panose="020B0604020202020204" pitchFamily="34" charset="0"/>
              </a:rPr>
              <a:t/>
            </a:r>
            <a:br>
              <a:rPr lang="en-CA" sz="1600" dirty="0">
                <a:latin typeface="Arial" panose="020B0604020202020204" pitchFamily="34" charset="0"/>
                <a:cs typeface="Arial" panose="020B0604020202020204" pitchFamily="34" charset="0"/>
              </a:rPr>
            </a:br>
            <a:endParaRPr lang="en-CA" sz="1600" dirty="0">
              <a:latin typeface="Arial" panose="020B0604020202020204" pitchFamily="34" charset="0"/>
              <a:cs typeface="Arial" panose="020B0604020202020204" pitchFamily="34" charset="0"/>
            </a:endParaRPr>
          </a:p>
          <a:p>
            <a:pPr algn="just" fontAlgn="base"/>
            <a:r>
              <a:rPr lang="fr-FR" sz="1600" dirty="0">
                <a:latin typeface="Arial" panose="020B0604020202020204" pitchFamily="34" charset="0"/>
                <a:cs typeface="Arial" panose="020B0604020202020204" pitchFamily="34" charset="0"/>
              </a:rPr>
              <a:t>Le mois de décalage (i) qui a le coefficient de détermination le plus élevé (R</a:t>
            </a:r>
            <a:r>
              <a:rPr lang="fr-FR" sz="1600" baseline="30000" dirty="0">
                <a:latin typeface="Arial" panose="020B0604020202020204" pitchFamily="34" charset="0"/>
                <a:cs typeface="Arial" panose="020B0604020202020204" pitchFamily="34" charset="0"/>
              </a:rPr>
              <a:t>2</a:t>
            </a:r>
            <a:r>
              <a:rPr lang="fr-FR" sz="1600" dirty="0">
                <a:latin typeface="Arial" panose="020B0604020202020204" pitchFamily="34" charset="0"/>
                <a:cs typeface="Arial" panose="020B0604020202020204" pitchFamily="34" charset="0"/>
              </a:rPr>
              <a:t>) est le meilleur décalage temporel pour les réponses de </a:t>
            </a:r>
            <a:r>
              <a:rPr lang="fr-FR" sz="1600" dirty="0" smtClean="0">
                <a:latin typeface="Arial" panose="020B0604020202020204" pitchFamily="34" charset="0"/>
                <a:cs typeface="Arial" panose="020B0604020202020204" pitchFamily="34" charset="0"/>
              </a:rPr>
              <a:t>la végétation </a:t>
            </a:r>
            <a:r>
              <a:rPr lang="fr-FR" sz="1600" dirty="0">
                <a:latin typeface="Arial" panose="020B0604020202020204" pitchFamily="34" charset="0"/>
                <a:cs typeface="Arial" panose="020B0604020202020204" pitchFamily="34" charset="0"/>
              </a:rPr>
              <a:t>à ce facteur climatique.</a:t>
            </a:r>
            <a:endParaRPr lang="en-CA" sz="16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7"/>
          <a:stretch>
            <a:fillRect/>
          </a:stretch>
        </p:blipFill>
        <p:spPr>
          <a:xfrm>
            <a:off x="8773562" y="1159125"/>
            <a:ext cx="2629627" cy="1694257"/>
          </a:xfrm>
          <a:prstGeom prst="rect">
            <a:avLst/>
          </a:prstGeom>
        </p:spPr>
      </p:pic>
      <p:pic>
        <p:nvPicPr>
          <p:cNvPr id="9" name="Picture 8"/>
          <p:cNvPicPr>
            <a:picLocks noChangeAspect="1"/>
          </p:cNvPicPr>
          <p:nvPr/>
        </p:nvPicPr>
        <p:blipFill>
          <a:blip r:embed="rId8"/>
          <a:stretch>
            <a:fillRect/>
          </a:stretch>
        </p:blipFill>
        <p:spPr>
          <a:xfrm>
            <a:off x="6736009" y="1021773"/>
            <a:ext cx="2037553" cy="173683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725" y="1532225"/>
            <a:ext cx="1057275" cy="847725"/>
          </a:xfrm>
          <a:prstGeom prst="rect">
            <a:avLst/>
          </a:prstGeom>
        </p:spPr>
      </p:pic>
    </p:spTree>
    <p:extLst>
      <p:ext uri="{BB962C8B-B14F-4D97-AF65-F5344CB8AC3E}">
        <p14:creationId xmlns:p14="http://schemas.microsoft.com/office/powerpoint/2010/main" val="2301040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78214" y="193236"/>
            <a:ext cx="12035571" cy="541174"/>
          </a:xfrm>
          <a:prstGeom prst="rect">
            <a:avLst/>
          </a:prstGeom>
          <a:noFill/>
        </p:spPr>
        <p:txBody>
          <a:bodyPr wrap="square" rtlCol="0">
            <a:spAutoFit/>
          </a:bodyPr>
          <a:lstStyle/>
          <a:p>
            <a:pPr>
              <a:lnSpc>
                <a:spcPts val="3500"/>
              </a:lnSpc>
            </a:pPr>
            <a:r>
              <a:rPr lang="fr-FR" sz="3200" b="1" dirty="0">
                <a:solidFill>
                  <a:schemeClr val="bg1"/>
                </a:solidFill>
                <a:effectLst>
                  <a:outerShdw blurRad="38100" dist="38100" dir="2700000" algn="tl">
                    <a:srgbClr val="000000">
                      <a:alpha val="43137"/>
                    </a:srgbClr>
                  </a:outerShdw>
                </a:effectLst>
              </a:rPr>
              <a:t>Explications des facteurs climatiques sur la variation de la végétation</a:t>
            </a: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a:xfrm>
            <a:off x="10944520" y="6356350"/>
            <a:ext cx="409280" cy="365125"/>
          </a:xfrm>
        </p:spPr>
        <p:txBody>
          <a:bodyPr/>
          <a:lstStyle/>
          <a:p>
            <a:fld id="{0730FDA8-C380-487C-8262-56859A965823}" type="slidenum">
              <a:rPr lang="en-CA" smtClean="0"/>
              <a:t>18</a:t>
            </a:fld>
            <a:endParaRPr lang="en-CA"/>
          </a:p>
        </p:txBody>
      </p:sp>
      <p:pic>
        <p:nvPicPr>
          <p:cNvPr id="2" name="Picture 1"/>
          <p:cNvPicPr>
            <a:picLocks noChangeAspect="1"/>
          </p:cNvPicPr>
          <p:nvPr/>
        </p:nvPicPr>
        <p:blipFill>
          <a:blip r:embed="rId6"/>
          <a:stretch>
            <a:fillRect/>
          </a:stretch>
        </p:blipFill>
        <p:spPr>
          <a:xfrm>
            <a:off x="382952" y="990014"/>
            <a:ext cx="5515554" cy="5578951"/>
          </a:xfrm>
          <a:prstGeom prst="rect">
            <a:avLst/>
          </a:prstGeom>
        </p:spPr>
      </p:pic>
      <p:sp>
        <p:nvSpPr>
          <p:cNvPr id="3" name="Rectangle 2"/>
          <p:cNvSpPr/>
          <p:nvPr/>
        </p:nvSpPr>
        <p:spPr>
          <a:xfrm>
            <a:off x="5908896" y="2046768"/>
            <a:ext cx="5889398" cy="4093428"/>
          </a:xfrm>
          <a:prstGeom prst="rect">
            <a:avLst/>
          </a:prstGeom>
        </p:spPr>
        <p:txBody>
          <a:bodyPr wrap="square">
            <a:spAutoFit/>
          </a:bodyPr>
          <a:lstStyle/>
          <a:p>
            <a:pPr marL="285750" indent="-285750" fontAlgn="base">
              <a:buFont typeface="Arial" panose="020B0604020202020204" pitchFamily="34" charset="0"/>
              <a:buChar char="•"/>
            </a:pPr>
            <a:r>
              <a:rPr lang="en-CA" sz="2000" dirty="0" smtClean="0">
                <a:latin typeface="Arial" panose="020B0604020202020204" pitchFamily="34" charset="0"/>
                <a:cs typeface="Arial" panose="020B0604020202020204" pitchFamily="34" charset="0"/>
              </a:rPr>
              <a:t> </a:t>
            </a:r>
            <a:r>
              <a:rPr lang="fr-FR" sz="2000" dirty="0" smtClean="0">
                <a:solidFill>
                  <a:srgbClr val="000000"/>
                </a:solidFill>
                <a:latin typeface="Arial" panose="020B0604020202020204" pitchFamily="34" charset="0"/>
                <a:cs typeface="Arial" panose="020B0604020202020204" pitchFamily="34" charset="0"/>
              </a:rPr>
              <a:t>l</a:t>
            </a:r>
            <a:r>
              <a:rPr lang="fr-FR" sz="2000" dirty="0">
                <a:solidFill>
                  <a:srgbClr val="000000"/>
                </a:solidFill>
                <a:latin typeface="Arial" panose="020B0604020202020204" pitchFamily="34" charset="0"/>
                <a:cs typeface="Arial" panose="020B0604020202020204" pitchFamily="34" charset="0"/>
              </a:rPr>
              <a:t>, m et n désignent le décalage temporel de la végétation par rapport aux trois facteurs climatiques, respectivement;</a:t>
            </a:r>
            <a:endParaRPr lang="en-CA" sz="2000" dirty="0">
              <a:solidFill>
                <a:srgbClr val="000000"/>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2000" dirty="0">
                <a:solidFill>
                  <a:srgbClr val="000000"/>
                </a:solidFill>
                <a:latin typeface="Arial" panose="020B0604020202020204" pitchFamily="34" charset="0"/>
                <a:cs typeface="Arial" panose="020B0604020202020204" pitchFamily="34" charset="0"/>
              </a:rPr>
              <a:t>NDVI est la série chronologique de données GIMMS3g NDVI (1982–2008</a:t>
            </a:r>
            <a:r>
              <a:rPr lang="fr-FR" sz="2000" dirty="0" smtClean="0">
                <a:solidFill>
                  <a:srgbClr val="000000"/>
                </a:solidFill>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r>
              <a:rPr lang="fr-FR" sz="2000" dirty="0">
                <a:solidFill>
                  <a:srgbClr val="000000"/>
                </a:solidFill>
                <a:latin typeface="Arial" panose="020B0604020202020204" pitchFamily="34" charset="0"/>
                <a:cs typeface="Arial" panose="020B0604020202020204" pitchFamily="34" charset="0"/>
              </a:rPr>
              <a:t>TMP, PRE et SWD sont les données chronologiques qui correspondent respectivement à la température, aux précipitations et au rayonnement solaire;</a:t>
            </a:r>
            <a:endParaRPr lang="en-CA" sz="2000" dirty="0" smtClean="0">
              <a:solidFill>
                <a:srgbClr val="000000"/>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fr-FR" sz="2000" dirty="0">
                <a:solidFill>
                  <a:srgbClr val="000000"/>
                </a:solidFill>
                <a:latin typeface="Arial" panose="020B0604020202020204" pitchFamily="34" charset="0"/>
                <a:cs typeface="Arial" panose="020B0604020202020204" pitchFamily="34" charset="0"/>
              </a:rPr>
              <a:t>A, B et C sont des coefficients </a:t>
            </a:r>
            <a:r>
              <a:rPr lang="fr-FR" sz="2000" dirty="0" smtClean="0">
                <a:solidFill>
                  <a:srgbClr val="000000"/>
                </a:solidFill>
                <a:latin typeface="Arial" panose="020B0604020202020204" pitchFamily="34" charset="0"/>
                <a:cs typeface="Arial" panose="020B0604020202020204" pitchFamily="34" charset="0"/>
              </a:rPr>
              <a:t>de </a:t>
            </a:r>
            <a:r>
              <a:rPr lang="fr-FR" sz="2000" dirty="0">
                <a:solidFill>
                  <a:srgbClr val="000000"/>
                </a:solidFill>
                <a:latin typeface="Arial" panose="020B0604020202020204" pitchFamily="34" charset="0"/>
                <a:cs typeface="Arial" panose="020B0604020202020204" pitchFamily="34" charset="0"/>
              </a:rPr>
              <a:t>régression linéaire multiple, respectivement</a:t>
            </a:r>
            <a:r>
              <a:rPr lang="fr-FR" sz="2000" dirty="0" smtClean="0">
                <a:solidFill>
                  <a:srgbClr val="000000"/>
                </a:solidFill>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r>
              <a:rPr lang="en-CA" sz="2000" dirty="0" smtClean="0">
                <a:solidFill>
                  <a:srgbClr val="000000"/>
                </a:solidFill>
                <a:latin typeface="Arial" panose="020B0604020202020204" pitchFamily="34" charset="0"/>
                <a:cs typeface="Arial" panose="020B0604020202020204" pitchFamily="34" charset="0"/>
              </a:rPr>
              <a:t>D </a:t>
            </a:r>
            <a:r>
              <a:rPr lang="en-CA" sz="2000" dirty="0" err="1" smtClean="0">
                <a:solidFill>
                  <a:srgbClr val="000000"/>
                </a:solidFill>
                <a:latin typeface="Arial" panose="020B0604020202020204" pitchFamily="34" charset="0"/>
                <a:cs typeface="Arial" panose="020B0604020202020204" pitchFamily="34" charset="0"/>
              </a:rPr>
              <a:t>est</a:t>
            </a:r>
            <a:r>
              <a:rPr lang="en-CA" sz="2000" dirty="0" smtClean="0">
                <a:solidFill>
                  <a:srgbClr val="000000"/>
                </a:solidFill>
                <a:latin typeface="Arial" panose="020B0604020202020204" pitchFamily="34" charset="0"/>
                <a:cs typeface="Arial" panose="020B0604020202020204" pitchFamily="34" charset="0"/>
              </a:rPr>
              <a:t> </a:t>
            </a:r>
            <a:r>
              <a:rPr lang="en-CA" sz="2000" dirty="0" err="1" smtClean="0">
                <a:solidFill>
                  <a:srgbClr val="000000"/>
                </a:solidFill>
                <a:latin typeface="Arial" panose="020B0604020202020204" pitchFamily="34" charset="0"/>
                <a:cs typeface="Arial" panose="020B0604020202020204" pitchFamily="34" charset="0"/>
              </a:rPr>
              <a:t>une</a:t>
            </a:r>
            <a:r>
              <a:rPr lang="en-CA" sz="2000" dirty="0" smtClean="0">
                <a:solidFill>
                  <a:srgbClr val="000000"/>
                </a:solidFill>
                <a:latin typeface="Arial" panose="020B0604020202020204" pitchFamily="34" charset="0"/>
                <a:cs typeface="Arial" panose="020B0604020202020204" pitchFamily="34" charset="0"/>
              </a:rPr>
              <a:t> </a:t>
            </a:r>
            <a:r>
              <a:rPr lang="en-CA" sz="2000" dirty="0" err="1" smtClean="0">
                <a:solidFill>
                  <a:srgbClr val="000000"/>
                </a:solidFill>
                <a:latin typeface="Arial" panose="020B0604020202020204" pitchFamily="34" charset="0"/>
                <a:cs typeface="Arial" panose="020B0604020202020204" pitchFamily="34" charset="0"/>
              </a:rPr>
              <a:t>constante</a:t>
            </a:r>
            <a:r>
              <a:rPr lang="en-CA" sz="2000" dirty="0">
                <a:solidFill>
                  <a:srgbClr val="000000"/>
                </a:solidFill>
                <a:latin typeface="Arial" panose="020B0604020202020204" pitchFamily="34" charset="0"/>
                <a:cs typeface="Arial" panose="020B0604020202020204" pitchFamily="34" charset="0"/>
              </a:rPr>
              <a:t> </a:t>
            </a:r>
          </a:p>
          <a:p>
            <a:pPr marL="285750" indent="-285750" fontAlgn="base">
              <a:buFont typeface="Arial" panose="020B0604020202020204" pitchFamily="34" charset="0"/>
              <a:buChar char="•"/>
            </a:pPr>
            <a:r>
              <a:rPr lang="en-CA" sz="2000" dirty="0" smtClean="0">
                <a:solidFill>
                  <a:srgbClr val="000000"/>
                </a:solidFill>
                <a:latin typeface="Arial" panose="020B0604020202020204" pitchFamily="34" charset="0"/>
                <a:cs typeface="Arial" panose="020B0604020202020204" pitchFamily="34" charset="0"/>
              </a:rPr>
              <a:t>ɛ </a:t>
            </a:r>
            <a:r>
              <a:rPr lang="en-CA" sz="2000" dirty="0" err="1" smtClean="0">
                <a:solidFill>
                  <a:srgbClr val="000000"/>
                </a:solidFill>
                <a:latin typeface="Arial" panose="020B0604020202020204" pitchFamily="34" charset="0"/>
                <a:cs typeface="Arial" panose="020B0604020202020204" pitchFamily="34" charset="0"/>
              </a:rPr>
              <a:t>est</a:t>
            </a:r>
            <a:r>
              <a:rPr lang="en-CA" sz="2000" dirty="0" smtClean="0">
                <a:solidFill>
                  <a:srgbClr val="000000"/>
                </a:solidFill>
                <a:latin typeface="Arial" panose="020B0604020202020204" pitchFamily="34" charset="0"/>
                <a:cs typeface="Arial" panose="020B0604020202020204" pitchFamily="34" charset="0"/>
              </a:rPr>
              <a:t> </a:t>
            </a:r>
            <a:r>
              <a:rPr lang="en-CA" sz="2000" dirty="0" err="1" smtClean="0">
                <a:solidFill>
                  <a:srgbClr val="000000"/>
                </a:solidFill>
                <a:latin typeface="Arial" panose="020B0604020202020204" pitchFamily="34" charset="0"/>
                <a:cs typeface="Arial" panose="020B0604020202020204" pitchFamily="34" charset="0"/>
              </a:rPr>
              <a:t>l’erreur</a:t>
            </a:r>
            <a:endParaRPr lang="en-CA" sz="2000" dirty="0">
              <a:solidFill>
                <a:srgbClr val="0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7"/>
          <a:stretch>
            <a:fillRect/>
          </a:stretch>
        </p:blipFill>
        <p:spPr>
          <a:xfrm>
            <a:off x="6203244" y="1296343"/>
            <a:ext cx="5595050" cy="451775"/>
          </a:xfrm>
          <a:prstGeom prst="rect">
            <a:avLst/>
          </a:prstGeom>
        </p:spPr>
      </p:pic>
      <p:pic>
        <p:nvPicPr>
          <p:cNvPr id="6" name="Picture 5"/>
          <p:cNvPicPr>
            <a:picLocks noChangeAspect="1"/>
          </p:cNvPicPr>
          <p:nvPr/>
        </p:nvPicPr>
        <p:blipFill>
          <a:blip r:embed="rId8"/>
          <a:stretch>
            <a:fillRect/>
          </a:stretch>
        </p:blipFill>
        <p:spPr>
          <a:xfrm>
            <a:off x="10612382" y="5325907"/>
            <a:ext cx="1267408" cy="922366"/>
          </a:xfrm>
          <a:prstGeom prst="rect">
            <a:avLst/>
          </a:prstGeom>
        </p:spPr>
      </p:pic>
    </p:spTree>
    <p:extLst>
      <p:ext uri="{BB962C8B-B14F-4D97-AF65-F5344CB8AC3E}">
        <p14:creationId xmlns:p14="http://schemas.microsoft.com/office/powerpoint/2010/main" val="1306776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78214" y="193236"/>
            <a:ext cx="12035571" cy="541174"/>
          </a:xfrm>
          <a:prstGeom prst="rect">
            <a:avLst/>
          </a:prstGeom>
          <a:noFill/>
        </p:spPr>
        <p:txBody>
          <a:bodyPr wrap="square" rtlCol="0">
            <a:spAutoFit/>
          </a:bodyPr>
          <a:lstStyle/>
          <a:p>
            <a:pPr>
              <a:lnSpc>
                <a:spcPts val="3500"/>
              </a:lnSpc>
            </a:pPr>
            <a:r>
              <a:rPr lang="fr-FR" sz="3200" b="1" dirty="0" smtClean="0">
                <a:solidFill>
                  <a:schemeClr val="bg1"/>
                </a:solidFill>
                <a:effectLst>
                  <a:outerShdw blurRad="38100" dist="38100" dir="2700000" algn="tl">
                    <a:srgbClr val="000000">
                      <a:alpha val="43137"/>
                    </a:srgbClr>
                  </a:outerShdw>
                </a:effectLst>
              </a:rPr>
              <a:t>Les principaux facteurs climatiques sur la variation de la végétation</a:t>
            </a:r>
            <a:endParaRPr lang="fr-FR"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19</a:t>
            </a:fld>
            <a:endParaRPr lang="en-CA" dirty="0"/>
          </a:p>
        </p:txBody>
      </p:sp>
      <p:pic>
        <p:nvPicPr>
          <p:cNvPr id="6" name="Picture 5"/>
          <p:cNvPicPr>
            <a:picLocks noChangeAspect="1"/>
          </p:cNvPicPr>
          <p:nvPr/>
        </p:nvPicPr>
        <p:blipFill>
          <a:blip r:embed="rId6"/>
          <a:stretch>
            <a:fillRect/>
          </a:stretch>
        </p:blipFill>
        <p:spPr>
          <a:xfrm>
            <a:off x="8430211" y="1298406"/>
            <a:ext cx="3519988" cy="1052170"/>
          </a:xfrm>
          <a:prstGeom prst="rect">
            <a:avLst/>
          </a:prstGeom>
        </p:spPr>
      </p:pic>
      <p:pic>
        <p:nvPicPr>
          <p:cNvPr id="7" name="Picture 6"/>
          <p:cNvPicPr>
            <a:picLocks noChangeAspect="1"/>
          </p:cNvPicPr>
          <p:nvPr/>
        </p:nvPicPr>
        <p:blipFill>
          <a:blip r:embed="rId7"/>
          <a:stretch>
            <a:fillRect/>
          </a:stretch>
        </p:blipFill>
        <p:spPr>
          <a:xfrm>
            <a:off x="-318828" y="1120883"/>
            <a:ext cx="8163252" cy="5060119"/>
          </a:xfrm>
          <a:prstGeom prst="rect">
            <a:avLst/>
          </a:prstGeom>
        </p:spPr>
      </p:pic>
      <p:sp>
        <p:nvSpPr>
          <p:cNvPr id="8" name="Rectangle 7"/>
          <p:cNvSpPr/>
          <p:nvPr/>
        </p:nvSpPr>
        <p:spPr>
          <a:xfrm>
            <a:off x="8475035" y="2528099"/>
            <a:ext cx="3344930" cy="3785652"/>
          </a:xfrm>
          <a:prstGeom prst="rect">
            <a:avLst/>
          </a:prstGeom>
        </p:spPr>
        <p:txBody>
          <a:bodyPr wrap="square">
            <a:spAutoFit/>
          </a:bodyPr>
          <a:lstStyle/>
          <a:p>
            <a:pPr marL="285750" indent="-285750">
              <a:buFont typeface="Arial" panose="020B0604020202020204" pitchFamily="34" charset="0"/>
              <a:buChar char="•"/>
            </a:pPr>
            <a:r>
              <a:rPr lang="en-CA" sz="1600" dirty="0"/>
              <a:t>r</a:t>
            </a:r>
            <a:r>
              <a:rPr lang="en-CA" sz="1600" baseline="-25000" dirty="0"/>
              <a:t>12,3 ~ p</a:t>
            </a:r>
            <a:r>
              <a:rPr lang="en-CA" sz="1600" dirty="0"/>
              <a:t> </a:t>
            </a:r>
            <a:r>
              <a:rPr lang="en-CA" sz="1600" dirty="0" err="1"/>
              <a:t>désigne</a:t>
            </a:r>
            <a:r>
              <a:rPr lang="en-CA" sz="1600" dirty="0"/>
              <a:t> le coefficient de </a:t>
            </a:r>
            <a:r>
              <a:rPr lang="en-CA" sz="1600" dirty="0" err="1"/>
              <a:t>corrélation</a:t>
            </a:r>
            <a:r>
              <a:rPr lang="en-CA" sz="1600" dirty="0"/>
              <a:t> </a:t>
            </a:r>
            <a:r>
              <a:rPr lang="en-CA" sz="1600" dirty="0" err="1"/>
              <a:t>partielle</a:t>
            </a:r>
            <a:r>
              <a:rPr lang="en-CA" sz="1600" dirty="0"/>
              <a:t> des variables 1 et 2; </a:t>
            </a:r>
            <a:endParaRPr lang="en-CA" sz="1600" dirty="0" smtClean="0"/>
          </a:p>
          <a:p>
            <a:pPr marL="285750" indent="-285750">
              <a:buFont typeface="Arial" panose="020B0604020202020204" pitchFamily="34" charset="0"/>
              <a:buChar char="•"/>
            </a:pPr>
            <a:r>
              <a:rPr lang="en-CA" sz="1600" dirty="0" smtClean="0"/>
              <a:t>R</a:t>
            </a:r>
            <a:r>
              <a:rPr lang="en-CA" sz="1600" baseline="30000" dirty="0" smtClean="0"/>
              <a:t>2</a:t>
            </a:r>
            <a:r>
              <a:rPr lang="en-CA" sz="1600" dirty="0" smtClean="0"/>
              <a:t> </a:t>
            </a:r>
            <a:r>
              <a:rPr lang="en-CA" sz="1600" baseline="-25000" dirty="0" smtClean="0"/>
              <a:t>1(2,3, </a:t>
            </a:r>
            <a:r>
              <a:rPr lang="en-CA" sz="1600" baseline="-25000" dirty="0"/>
              <a:t>... p</a:t>
            </a:r>
            <a:r>
              <a:rPr lang="en-CA" sz="1600" baseline="-25000" dirty="0" smtClean="0"/>
              <a:t>)</a:t>
            </a:r>
            <a:r>
              <a:rPr lang="en-CA" sz="1600" dirty="0" smtClean="0"/>
              <a:t> </a:t>
            </a:r>
            <a:r>
              <a:rPr lang="en-CA" sz="1600" dirty="0" err="1"/>
              <a:t>est</a:t>
            </a:r>
            <a:r>
              <a:rPr lang="en-CA" sz="1600" dirty="0"/>
              <a:t> le coefficient de </a:t>
            </a:r>
            <a:r>
              <a:rPr lang="en-CA" sz="1600" dirty="0" err="1"/>
              <a:t>détermination</a:t>
            </a:r>
            <a:r>
              <a:rPr lang="en-CA" sz="1600" dirty="0"/>
              <a:t> </a:t>
            </a:r>
            <a:r>
              <a:rPr lang="en-CA" sz="1600" dirty="0" smtClean="0"/>
              <a:t>de </a:t>
            </a:r>
            <a:r>
              <a:rPr lang="en-CA" sz="1600" dirty="0" err="1" smtClean="0"/>
              <a:t>l’analyse</a:t>
            </a:r>
            <a:r>
              <a:rPr lang="en-CA" sz="1600" dirty="0" smtClean="0"/>
              <a:t> </a:t>
            </a:r>
            <a:r>
              <a:rPr lang="en-CA" sz="1600" dirty="0"/>
              <a:t>de </a:t>
            </a:r>
            <a:r>
              <a:rPr lang="en-CA" sz="1600" dirty="0" err="1"/>
              <a:t>régression</a:t>
            </a:r>
            <a:r>
              <a:rPr lang="en-CA" sz="1600" dirty="0"/>
              <a:t> de la variable 1 et de la variable (2 ~ p); </a:t>
            </a:r>
            <a:endParaRPr lang="en-CA" sz="1600" dirty="0" smtClean="0"/>
          </a:p>
          <a:p>
            <a:pPr marL="285750" indent="-285750">
              <a:buFont typeface="Arial" panose="020B0604020202020204" pitchFamily="34" charset="0"/>
              <a:buChar char="•"/>
            </a:pPr>
            <a:r>
              <a:rPr lang="en-CA" sz="1600" dirty="0" smtClean="0"/>
              <a:t>R</a:t>
            </a:r>
            <a:r>
              <a:rPr lang="en-CA" sz="1600" baseline="30000" dirty="0" smtClean="0"/>
              <a:t>2</a:t>
            </a:r>
            <a:r>
              <a:rPr lang="en-CA" sz="1600" dirty="0" smtClean="0"/>
              <a:t> </a:t>
            </a:r>
            <a:r>
              <a:rPr lang="en-CA" sz="1600" baseline="-25000" dirty="0" smtClean="0"/>
              <a:t>1(3</a:t>
            </a:r>
            <a:r>
              <a:rPr lang="en-CA" sz="1600" baseline="-25000" dirty="0"/>
              <a:t>; ... p</a:t>
            </a:r>
            <a:r>
              <a:rPr lang="en-CA" sz="1600" baseline="-25000" dirty="0" smtClean="0"/>
              <a:t>)</a:t>
            </a:r>
            <a:r>
              <a:rPr lang="en-CA" sz="1600" dirty="0" smtClean="0"/>
              <a:t> </a:t>
            </a:r>
            <a:r>
              <a:rPr lang="en-CA" sz="1600" dirty="0" err="1"/>
              <a:t>désigne</a:t>
            </a:r>
            <a:r>
              <a:rPr lang="en-CA" sz="1600" dirty="0"/>
              <a:t> le coefficient de </a:t>
            </a:r>
            <a:r>
              <a:rPr lang="en-CA" sz="1600" dirty="0" err="1"/>
              <a:t>détermination</a:t>
            </a:r>
            <a:r>
              <a:rPr lang="en-CA" sz="1600" dirty="0"/>
              <a:t> de </a:t>
            </a:r>
            <a:r>
              <a:rPr lang="en-CA" sz="1600" dirty="0" err="1" smtClean="0"/>
              <a:t>l’analyse</a:t>
            </a:r>
            <a:r>
              <a:rPr lang="en-CA" sz="1600" dirty="0" smtClean="0"/>
              <a:t> de regression de </a:t>
            </a:r>
            <a:r>
              <a:rPr lang="en-CA" sz="1600" dirty="0"/>
              <a:t>la variable 1 et de la variable (3 ~ p). </a:t>
            </a:r>
            <a:endParaRPr lang="en-CA" sz="1600" dirty="0" smtClean="0"/>
          </a:p>
          <a:p>
            <a:pPr marL="285750" indent="-285750">
              <a:buFont typeface="Arial" panose="020B0604020202020204" pitchFamily="34" charset="0"/>
              <a:buChar char="•"/>
            </a:pPr>
            <a:r>
              <a:rPr lang="en-CA" sz="1600" dirty="0" smtClean="0"/>
              <a:t>R</a:t>
            </a:r>
            <a:r>
              <a:rPr lang="en-CA" sz="1600" baseline="30000" dirty="0" smtClean="0"/>
              <a:t>2</a:t>
            </a:r>
            <a:r>
              <a:rPr lang="en-CA" sz="1600" dirty="0" smtClean="0"/>
              <a:t> </a:t>
            </a:r>
            <a:r>
              <a:rPr lang="en-CA" sz="1600" baseline="-25000" dirty="0" smtClean="0"/>
              <a:t>1(2</a:t>
            </a:r>
            <a:r>
              <a:rPr lang="en-CA" sz="1600" baseline="-25000" dirty="0"/>
              <a:t>; 3; ... p</a:t>
            </a:r>
            <a:r>
              <a:rPr lang="en-CA" sz="1600" baseline="-25000" dirty="0" smtClean="0"/>
              <a:t>)</a:t>
            </a:r>
            <a:r>
              <a:rPr lang="en-CA" sz="1600" dirty="0" smtClean="0"/>
              <a:t> </a:t>
            </a:r>
            <a:r>
              <a:rPr lang="en-CA" sz="1600" dirty="0"/>
              <a:t>se </a:t>
            </a:r>
            <a:r>
              <a:rPr lang="en-CA" sz="1600" dirty="0" err="1"/>
              <a:t>réfère</a:t>
            </a:r>
            <a:r>
              <a:rPr lang="en-CA" sz="1600" dirty="0"/>
              <a:t> au coefficient de </a:t>
            </a:r>
            <a:r>
              <a:rPr lang="en-CA" sz="1600" dirty="0" err="1"/>
              <a:t>détermination</a:t>
            </a:r>
            <a:r>
              <a:rPr lang="en-CA" sz="1600" dirty="0"/>
              <a:t> </a:t>
            </a:r>
            <a:r>
              <a:rPr lang="en-CA" sz="1600" dirty="0" smtClean="0"/>
              <a:t>du </a:t>
            </a:r>
            <a:r>
              <a:rPr lang="en-CA" sz="1600" dirty="0" err="1" smtClean="0"/>
              <a:t>régression</a:t>
            </a:r>
            <a:r>
              <a:rPr lang="en-CA" sz="1600" dirty="0" smtClean="0"/>
              <a:t> </a:t>
            </a:r>
            <a:r>
              <a:rPr lang="en-CA" sz="1600" dirty="0"/>
              <a:t>du NDVI, de la </a:t>
            </a:r>
            <a:r>
              <a:rPr lang="en-CA" sz="1600" dirty="0" err="1"/>
              <a:t>température</a:t>
            </a:r>
            <a:r>
              <a:rPr lang="en-CA" sz="1600" dirty="0"/>
              <a:t>, des </a:t>
            </a:r>
            <a:r>
              <a:rPr lang="en-CA" sz="1600" dirty="0" err="1"/>
              <a:t>précipitations</a:t>
            </a:r>
            <a:r>
              <a:rPr lang="en-CA" sz="1600" dirty="0"/>
              <a:t> et </a:t>
            </a:r>
            <a:r>
              <a:rPr lang="en-CA" sz="1600" dirty="0" smtClean="0"/>
              <a:t>du </a:t>
            </a:r>
            <a:r>
              <a:rPr lang="en-CA" sz="1600" dirty="0" err="1" smtClean="0"/>
              <a:t>rayonnement</a:t>
            </a:r>
            <a:r>
              <a:rPr lang="en-CA" sz="1600" dirty="0" smtClean="0"/>
              <a:t>.</a:t>
            </a:r>
            <a:endParaRPr lang="en-CA" sz="1600" dirty="0"/>
          </a:p>
        </p:txBody>
      </p:sp>
    </p:spTree>
    <p:extLst>
      <p:ext uri="{BB962C8B-B14F-4D97-AF65-F5344CB8AC3E}">
        <p14:creationId xmlns:p14="http://schemas.microsoft.com/office/powerpoint/2010/main" val="423888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006172F-3751-468C-BB52-1F769F556DB7}"/>
              </a:ext>
            </a:extLst>
          </p:cNvPr>
          <p:cNvSpPr txBox="1"/>
          <p:nvPr>
            <p:custDataLst>
              <p:tags r:id="rId1"/>
            </p:custDataLst>
          </p:nvPr>
        </p:nvSpPr>
        <p:spPr>
          <a:xfrm>
            <a:off x="575487" y="1136368"/>
            <a:ext cx="10622943" cy="3564950"/>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fr-FR" sz="2800" dirty="0" smtClean="0"/>
              <a:t>Introduction </a:t>
            </a:r>
          </a:p>
          <a:p>
            <a:pPr marL="342900" indent="-342900">
              <a:lnSpc>
                <a:spcPct val="150000"/>
              </a:lnSpc>
              <a:spcAft>
                <a:spcPts val="600"/>
              </a:spcAft>
              <a:buFont typeface="Arial" panose="020B0604020202020204" pitchFamily="34" charset="0"/>
              <a:buChar char="•"/>
            </a:pPr>
            <a:r>
              <a:rPr lang="fr-FR" sz="2800" dirty="0" smtClean="0"/>
              <a:t>Données et instruments</a:t>
            </a:r>
          </a:p>
          <a:p>
            <a:pPr marL="342900" indent="-342900">
              <a:lnSpc>
                <a:spcPct val="150000"/>
              </a:lnSpc>
              <a:spcAft>
                <a:spcPts val="600"/>
              </a:spcAft>
              <a:buFont typeface="Arial" panose="020B0604020202020204" pitchFamily="34" charset="0"/>
              <a:buChar char="•"/>
            </a:pPr>
            <a:r>
              <a:rPr lang="fr-FR" sz="2800" dirty="0" smtClean="0"/>
              <a:t>Méthodologie</a:t>
            </a:r>
          </a:p>
          <a:p>
            <a:pPr marL="342900" indent="-342900">
              <a:lnSpc>
                <a:spcPct val="150000"/>
              </a:lnSpc>
              <a:spcAft>
                <a:spcPts val="600"/>
              </a:spcAft>
              <a:buFont typeface="Arial" panose="020B0604020202020204" pitchFamily="34" charset="0"/>
              <a:buChar char="•"/>
            </a:pPr>
            <a:r>
              <a:rPr lang="fr-FR" sz="2800" dirty="0" smtClean="0"/>
              <a:t>Résultats</a:t>
            </a:r>
          </a:p>
          <a:p>
            <a:pPr marL="342900" indent="-342900">
              <a:lnSpc>
                <a:spcPct val="150000"/>
              </a:lnSpc>
              <a:spcAft>
                <a:spcPts val="600"/>
              </a:spcAft>
              <a:buFont typeface="Arial" panose="020B0604020202020204" pitchFamily="34" charset="0"/>
              <a:buChar char="•"/>
            </a:pPr>
            <a:r>
              <a:rPr lang="fr-FR" sz="2800" dirty="0" smtClean="0"/>
              <a:t>Discussion</a:t>
            </a:r>
          </a:p>
        </p:txBody>
      </p:sp>
      <p:sp>
        <p:nvSpPr>
          <p:cNvPr id="13" name="Rectangle à coins arrondis 11">
            <a:extLst>
              <a:ext uri="{FF2B5EF4-FFF2-40B4-BE49-F238E27FC236}">
                <a16:creationId xmlns:a16="http://schemas.microsoft.com/office/drawing/2014/main" id="{464B2F75-7D7B-4E9A-B847-D73DFF411146}"/>
              </a:ext>
            </a:extLst>
          </p:cNvPr>
          <p:cNvSpPr/>
          <p:nvPr>
            <p:custDataLst>
              <p:tags r:id="rId2"/>
            </p:custDataLst>
          </p:nvPr>
        </p:nvSpPr>
        <p:spPr>
          <a:xfrm>
            <a:off x="-17745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3"/>
            </p:custDataLst>
          </p:nvPr>
        </p:nvSpPr>
        <p:spPr>
          <a:xfrm>
            <a:off x="15642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Plan de la présentation</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747C3782-A4D0-4EC6-BC73-BF6D681A1452}"/>
              </a:ext>
            </a:extLst>
          </p:cNvPr>
          <p:cNvSpPr>
            <a:spLocks noGrp="1"/>
          </p:cNvSpPr>
          <p:nvPr>
            <p:ph type="sldNum" sz="quarter" idx="12"/>
            <p:custDataLst>
              <p:tags r:id="rId4"/>
            </p:custDataLst>
          </p:nvPr>
        </p:nvSpPr>
        <p:spPr/>
        <p:txBody>
          <a:bodyPr/>
          <a:lstStyle/>
          <a:p>
            <a:fld id="{0730FDA8-C380-487C-8262-56859A965823}" type="slidenum">
              <a:rPr lang="en-CA" smtClean="0"/>
              <a:t>2</a:t>
            </a:fld>
            <a:endParaRPr lang="en-CA"/>
          </a:p>
        </p:txBody>
      </p:sp>
      <p:sp>
        <p:nvSpPr>
          <p:cNvPr id="4" name="Rectangle 3"/>
          <p:cNvSpPr/>
          <p:nvPr/>
        </p:nvSpPr>
        <p:spPr>
          <a:xfrm>
            <a:off x="575487" y="4976852"/>
            <a:ext cx="11426012" cy="954107"/>
          </a:xfrm>
          <a:prstGeom prst="rect">
            <a:avLst/>
          </a:prstGeom>
        </p:spPr>
        <p:txBody>
          <a:bodyPr wrap="square">
            <a:spAutoFit/>
          </a:bodyPr>
          <a:lstStyle/>
          <a:p>
            <a:r>
              <a:rPr lang="fr-FR" sz="2000" u="sng" dirty="0"/>
              <a:t>Mots clés</a:t>
            </a:r>
            <a:r>
              <a:rPr lang="fr-FR" sz="2000" dirty="0"/>
              <a:t> </a:t>
            </a:r>
            <a:r>
              <a:rPr lang="fr-FR" sz="2000" dirty="0" smtClean="0"/>
              <a:t>: </a:t>
            </a:r>
            <a:r>
              <a:rPr lang="fr-FR" sz="2000" dirty="0" err="1" smtClean="0"/>
              <a:t>phytoplankton</a:t>
            </a:r>
            <a:r>
              <a:rPr lang="fr-FR" sz="2000" dirty="0" smtClean="0"/>
              <a:t>, c</a:t>
            </a:r>
            <a:r>
              <a:rPr lang="en-CA" dirty="0" err="1" smtClean="0"/>
              <a:t>yanobacteria</a:t>
            </a:r>
            <a:r>
              <a:rPr lang="en-CA" dirty="0" smtClean="0"/>
              <a:t>, </a:t>
            </a:r>
            <a:r>
              <a:rPr lang="en-CA" dirty="0" err="1" smtClean="0"/>
              <a:t>Microcystis</a:t>
            </a:r>
            <a:r>
              <a:rPr lang="en-CA" dirty="0" smtClean="0"/>
              <a:t>, </a:t>
            </a:r>
            <a:r>
              <a:rPr lang="en-CA" dirty="0" smtClean="0"/>
              <a:t>charge (load), augmentation (</a:t>
            </a:r>
            <a:r>
              <a:rPr lang="en-CA" dirty="0" smtClean="0"/>
              <a:t>bloom), </a:t>
            </a:r>
            <a:r>
              <a:rPr lang="en-CA" dirty="0" smtClean="0"/>
              <a:t>Cyanobacteria Index </a:t>
            </a:r>
            <a:r>
              <a:rPr lang="en-CA" dirty="0" smtClean="0"/>
              <a:t>CI, </a:t>
            </a:r>
            <a:r>
              <a:rPr lang="en-CA" dirty="0" err="1" smtClean="0"/>
              <a:t>Phosphore</a:t>
            </a:r>
            <a:r>
              <a:rPr lang="en-CA" dirty="0" smtClean="0"/>
              <a:t> P, </a:t>
            </a:r>
            <a:r>
              <a:rPr lang="en-CA" dirty="0" err="1" smtClean="0"/>
              <a:t>moule</a:t>
            </a:r>
            <a:r>
              <a:rPr lang="en-CA" dirty="0" smtClean="0"/>
              <a:t>, </a:t>
            </a:r>
            <a:r>
              <a:rPr lang="en-CA" dirty="0" smtClean="0"/>
              <a:t>lac </a:t>
            </a:r>
            <a:r>
              <a:rPr lang="en-CA" dirty="0" smtClean="0"/>
              <a:t>Erie, drainage, </a:t>
            </a:r>
            <a:r>
              <a:rPr lang="en-CA" dirty="0" err="1" smtClean="0"/>
              <a:t>décharge</a:t>
            </a:r>
            <a:r>
              <a:rPr lang="en-CA" dirty="0" smtClean="0"/>
              <a:t>, </a:t>
            </a:r>
            <a:r>
              <a:rPr lang="en-CA" dirty="0" err="1" smtClean="0"/>
              <a:t>température</a:t>
            </a:r>
            <a:r>
              <a:rPr lang="en-CA" dirty="0" smtClean="0"/>
              <a:t> de </a:t>
            </a:r>
            <a:r>
              <a:rPr lang="en-CA" dirty="0" err="1" smtClean="0"/>
              <a:t>l’eau</a:t>
            </a:r>
            <a:r>
              <a:rPr lang="en-CA" dirty="0" smtClean="0"/>
              <a:t>, </a:t>
            </a:r>
            <a:r>
              <a:rPr lang="en-CA" dirty="0" err="1" smtClean="0"/>
              <a:t>nocif</a:t>
            </a:r>
            <a:r>
              <a:rPr lang="en-CA" dirty="0" smtClean="0"/>
              <a:t>, </a:t>
            </a:r>
            <a:r>
              <a:rPr lang="en-CA" dirty="0" err="1" smtClean="0"/>
              <a:t>toxique</a:t>
            </a:r>
            <a:r>
              <a:rPr lang="en-CA" dirty="0" smtClean="0"/>
              <a:t>, </a:t>
            </a:r>
            <a:r>
              <a:rPr lang="en-CA" dirty="0"/>
              <a:t>least </a:t>
            </a:r>
            <a:r>
              <a:rPr lang="en-CA" dirty="0" smtClean="0"/>
              <a:t>squares, </a:t>
            </a:r>
            <a:r>
              <a:rPr lang="en-CA" dirty="0" err="1" smtClean="0"/>
              <a:t>régression</a:t>
            </a:r>
            <a:r>
              <a:rPr lang="en-CA" dirty="0" smtClean="0"/>
              <a:t> </a:t>
            </a:r>
            <a:r>
              <a:rPr lang="en-CA" dirty="0" err="1" smtClean="0"/>
              <a:t>linéaire</a:t>
            </a:r>
            <a:r>
              <a:rPr lang="en-CA" dirty="0" smtClean="0"/>
              <a:t>, regression </a:t>
            </a:r>
            <a:r>
              <a:rPr lang="en-CA" dirty="0" err="1" smtClean="0"/>
              <a:t>exponentielle</a:t>
            </a:r>
            <a:r>
              <a:rPr lang="en-CA" dirty="0" smtClean="0"/>
              <a:t>, </a:t>
            </a:r>
            <a:r>
              <a:rPr lang="en-CA" dirty="0" err="1" smtClean="0"/>
              <a:t>prédiction</a:t>
            </a:r>
            <a:r>
              <a:rPr lang="en-CA" dirty="0" smtClean="0"/>
              <a:t>, </a:t>
            </a:r>
            <a:r>
              <a:rPr lang="en-CA" dirty="0" err="1" smtClean="0"/>
              <a:t>modèle</a:t>
            </a:r>
            <a:r>
              <a:rPr lang="en-CA" dirty="0" smtClean="0"/>
              <a:t>, MERIS, </a:t>
            </a:r>
            <a:r>
              <a:rPr lang="en-CA" dirty="0" smtClean="0"/>
              <a:t>MODIS, 2002-2011</a:t>
            </a:r>
            <a:endParaRPr lang="en-CA" sz="2000" dirty="0"/>
          </a:p>
        </p:txBody>
      </p:sp>
    </p:spTree>
    <p:extLst>
      <p:ext uri="{BB962C8B-B14F-4D97-AF65-F5344CB8AC3E}">
        <p14:creationId xmlns:p14="http://schemas.microsoft.com/office/powerpoint/2010/main" val="3623216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78214" y="34250"/>
            <a:ext cx="12035571" cy="990015"/>
          </a:xfrm>
          <a:prstGeom prst="rect">
            <a:avLst/>
          </a:prstGeom>
          <a:noFill/>
        </p:spPr>
        <p:txBody>
          <a:bodyPr wrap="square" rtlCol="0">
            <a:spAutoFit/>
          </a:bodyPr>
          <a:lstStyle/>
          <a:p>
            <a:pPr>
              <a:lnSpc>
                <a:spcPts val="3500"/>
              </a:lnSpc>
            </a:pPr>
            <a:r>
              <a:rPr lang="fr-FR" sz="3200" b="1" dirty="0">
                <a:solidFill>
                  <a:schemeClr val="bg1"/>
                </a:solidFill>
                <a:effectLst>
                  <a:outerShdw blurRad="38100" dist="38100" dir="2700000" algn="tl">
                    <a:srgbClr val="000000">
                      <a:alpha val="43137"/>
                    </a:srgbClr>
                  </a:outerShdw>
                </a:effectLst>
              </a:rPr>
              <a:t>Variation de la végétation due au changement </a:t>
            </a:r>
            <a:r>
              <a:rPr lang="fr-FR" sz="3200" b="1" dirty="0" smtClean="0">
                <a:solidFill>
                  <a:schemeClr val="bg1"/>
                </a:solidFill>
                <a:effectLst>
                  <a:outerShdw blurRad="38100" dist="38100" dir="2700000" algn="tl">
                    <a:srgbClr val="000000">
                      <a:alpha val="43137"/>
                    </a:srgbClr>
                  </a:outerShdw>
                </a:effectLst>
              </a:rPr>
              <a:t>climatique</a:t>
            </a:r>
          </a:p>
          <a:p>
            <a:pPr>
              <a:lnSpc>
                <a:spcPts val="3500"/>
              </a:lnSpc>
            </a:pPr>
            <a:r>
              <a:rPr lang="fr-FR" sz="3200" b="1" dirty="0" smtClean="0">
                <a:solidFill>
                  <a:schemeClr val="bg1"/>
                </a:solidFill>
                <a:effectLst>
                  <a:outerShdw blurRad="38100" dist="38100" dir="2700000" algn="tl">
                    <a:srgbClr val="000000">
                      <a:alpha val="43137"/>
                    </a:srgbClr>
                  </a:outerShdw>
                </a:effectLst>
              </a:rPr>
              <a:t>entre </a:t>
            </a:r>
            <a:r>
              <a:rPr lang="fr-FR" sz="3200" b="1" dirty="0">
                <a:solidFill>
                  <a:schemeClr val="bg1"/>
                </a:solidFill>
                <a:effectLst>
                  <a:outerShdw blurRad="38100" dist="38100" dir="2700000" algn="tl">
                    <a:srgbClr val="000000">
                      <a:alpha val="43137"/>
                    </a:srgbClr>
                  </a:outerShdw>
                </a:effectLst>
              </a:rPr>
              <a:t>1982–2008</a:t>
            </a: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20</a:t>
            </a:fld>
            <a:endParaRPr lang="en-CA"/>
          </a:p>
        </p:txBody>
      </p:sp>
      <p:pic>
        <p:nvPicPr>
          <p:cNvPr id="2" name="Picture 1"/>
          <p:cNvPicPr>
            <a:picLocks noChangeAspect="1"/>
          </p:cNvPicPr>
          <p:nvPr/>
        </p:nvPicPr>
        <p:blipFill>
          <a:blip r:embed="rId6"/>
          <a:stretch>
            <a:fillRect/>
          </a:stretch>
        </p:blipFill>
        <p:spPr>
          <a:xfrm>
            <a:off x="1735612" y="1108053"/>
            <a:ext cx="5306165" cy="5553850"/>
          </a:xfrm>
          <a:prstGeom prst="rect">
            <a:avLst/>
          </a:prstGeom>
        </p:spPr>
      </p:pic>
      <p:sp>
        <p:nvSpPr>
          <p:cNvPr id="5" name="Rectangle 4"/>
          <p:cNvSpPr/>
          <p:nvPr/>
        </p:nvSpPr>
        <p:spPr>
          <a:xfrm>
            <a:off x="7041777" y="1376554"/>
            <a:ext cx="4737847" cy="2308324"/>
          </a:xfrm>
          <a:prstGeom prst="rect">
            <a:avLst/>
          </a:prstGeom>
        </p:spPr>
        <p:txBody>
          <a:bodyPr wrap="square">
            <a:spAutoFit/>
          </a:bodyPr>
          <a:lstStyle/>
          <a:p>
            <a:r>
              <a:rPr lang="en-CA" sz="2400" dirty="0" err="1" smtClean="0"/>
              <a:t>Ajuster</a:t>
            </a:r>
            <a:r>
              <a:rPr lang="en-CA" sz="2400" dirty="0" smtClean="0"/>
              <a:t> </a:t>
            </a:r>
            <a:r>
              <a:rPr lang="en-CA" sz="2400" dirty="0" err="1"/>
              <a:t>linéairement</a:t>
            </a:r>
            <a:r>
              <a:rPr lang="en-CA" sz="2400" dirty="0"/>
              <a:t> les </a:t>
            </a:r>
            <a:r>
              <a:rPr lang="en-CA" sz="2400" dirty="0" err="1"/>
              <a:t>données</a:t>
            </a:r>
            <a:r>
              <a:rPr lang="en-CA" sz="2400" dirty="0"/>
              <a:t> des </a:t>
            </a:r>
            <a:r>
              <a:rPr lang="en-CA" sz="2400" dirty="0" err="1"/>
              <a:t>séries</a:t>
            </a:r>
            <a:r>
              <a:rPr lang="en-CA" sz="2400" dirty="0"/>
              <a:t> </a:t>
            </a:r>
            <a:r>
              <a:rPr lang="en-CA" sz="2400" dirty="0" err="1"/>
              <a:t>chronologiques</a:t>
            </a:r>
            <a:r>
              <a:rPr lang="en-CA" sz="2400" dirty="0"/>
              <a:t> sur la </a:t>
            </a:r>
            <a:r>
              <a:rPr lang="en-CA" sz="2400" dirty="0" err="1"/>
              <a:t>végétation</a:t>
            </a:r>
            <a:r>
              <a:rPr lang="en-CA" sz="2400" dirty="0"/>
              <a:t> et le </a:t>
            </a:r>
            <a:r>
              <a:rPr lang="en-CA" sz="2400" dirty="0" err="1" smtClean="0"/>
              <a:t>climat</a:t>
            </a:r>
            <a:r>
              <a:rPr lang="en-CA" sz="2400" dirty="0" smtClean="0"/>
              <a:t>.</a:t>
            </a:r>
          </a:p>
          <a:p>
            <a:endParaRPr lang="en-CA" sz="2400" dirty="0" smtClean="0"/>
          </a:p>
          <a:p>
            <a:r>
              <a:rPr lang="en-CA" sz="2400" dirty="0" err="1" smtClean="0"/>
              <a:t>Résultat</a:t>
            </a:r>
            <a:r>
              <a:rPr lang="en-CA" sz="2400" dirty="0" smtClean="0"/>
              <a:t> </a:t>
            </a:r>
            <a:r>
              <a:rPr lang="en-CA" sz="2400" dirty="0"/>
              <a:t>a </a:t>
            </a:r>
            <a:r>
              <a:rPr lang="en-CA" sz="2400" dirty="0" err="1"/>
              <a:t>été</a:t>
            </a:r>
            <a:r>
              <a:rPr lang="en-CA" sz="2400" dirty="0"/>
              <a:t> </a:t>
            </a:r>
            <a:r>
              <a:rPr lang="en-CA" sz="2400" dirty="0" err="1"/>
              <a:t>testé</a:t>
            </a:r>
            <a:r>
              <a:rPr lang="en-CA" sz="2400" dirty="0"/>
              <a:t> à un </a:t>
            </a:r>
            <a:r>
              <a:rPr lang="en-CA" sz="2400" dirty="0" err="1"/>
              <a:t>niveau</a:t>
            </a:r>
            <a:r>
              <a:rPr lang="en-CA" sz="2400" dirty="0"/>
              <a:t> de signification de 0,05.</a:t>
            </a:r>
          </a:p>
        </p:txBody>
      </p:sp>
    </p:spTree>
    <p:extLst>
      <p:ext uri="{BB962C8B-B14F-4D97-AF65-F5344CB8AC3E}">
        <p14:creationId xmlns:p14="http://schemas.microsoft.com/office/powerpoint/2010/main" val="1413523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21</a:t>
            </a:fld>
            <a:endParaRPr lang="en-CA"/>
          </a:p>
        </p:txBody>
      </p:sp>
      <p:sp>
        <p:nvSpPr>
          <p:cNvPr id="2" name="Rectangle 1"/>
          <p:cNvSpPr/>
          <p:nvPr/>
        </p:nvSpPr>
        <p:spPr>
          <a:xfrm>
            <a:off x="493947" y="1700214"/>
            <a:ext cx="7677085" cy="1815882"/>
          </a:xfrm>
          <a:prstGeom prst="rect">
            <a:avLst/>
          </a:prstGeom>
        </p:spPr>
        <p:txBody>
          <a:bodyPr wrap="square">
            <a:spAutoFit/>
          </a:bodyPr>
          <a:lstStyle/>
          <a:p>
            <a:pPr marL="285750" indent="-285750">
              <a:buFont typeface="Arial" panose="020B0604020202020204" pitchFamily="34" charset="0"/>
              <a:buChar char="•"/>
            </a:pPr>
            <a:r>
              <a:rPr lang="en-CA" sz="2800" dirty="0" smtClean="0">
                <a:latin typeface="Arial" panose="020B0604020202020204" pitchFamily="34" charset="0"/>
                <a:cs typeface="Arial" panose="020B0604020202020204" pitchFamily="34" charset="0"/>
              </a:rPr>
              <a:t>Le </a:t>
            </a:r>
            <a:r>
              <a:rPr lang="en-CA" sz="2800" dirty="0" err="1">
                <a:latin typeface="Arial" panose="020B0604020202020204" pitchFamily="34" charset="0"/>
                <a:cs typeface="Arial" panose="020B0604020202020204" pitchFamily="34" charset="0"/>
              </a:rPr>
              <a:t>même</a:t>
            </a:r>
            <a:r>
              <a:rPr lang="en-CA" sz="2800" dirty="0">
                <a:latin typeface="Arial" panose="020B0604020202020204" pitchFamily="34" charset="0"/>
                <a:cs typeface="Arial" panose="020B0604020202020204" pitchFamily="34" charset="0"/>
              </a:rPr>
              <a:t> type de </a:t>
            </a:r>
            <a:r>
              <a:rPr lang="en-CA" sz="2800" dirty="0" err="1">
                <a:latin typeface="Arial" panose="020B0604020202020204" pitchFamily="34" charset="0"/>
                <a:cs typeface="Arial" panose="020B0604020202020204" pitchFamily="34" charset="0"/>
              </a:rPr>
              <a:t>végétation</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montre</a:t>
            </a:r>
            <a:r>
              <a:rPr lang="en-CA" sz="2800" dirty="0">
                <a:latin typeface="Arial" panose="020B0604020202020204" pitchFamily="34" charset="0"/>
                <a:cs typeface="Arial" panose="020B0604020202020204" pitchFamily="34" charset="0"/>
              </a:rPr>
              <a:t> des </a:t>
            </a:r>
            <a:r>
              <a:rPr lang="en-CA" sz="2800" dirty="0" err="1">
                <a:latin typeface="Arial" panose="020B0604020202020204" pitchFamily="34" charset="0"/>
                <a:cs typeface="Arial" panose="020B0604020202020204" pitchFamily="34" charset="0"/>
              </a:rPr>
              <a:t>effets</a:t>
            </a:r>
            <a:r>
              <a:rPr lang="en-CA" sz="2800" dirty="0">
                <a:latin typeface="Arial" panose="020B0604020202020204" pitchFamily="34" charset="0"/>
                <a:cs typeface="Arial" panose="020B0604020202020204" pitchFamily="34" charset="0"/>
              </a:rPr>
              <a:t> de retard </a:t>
            </a:r>
            <a:r>
              <a:rPr lang="en-CA" sz="2800" dirty="0" err="1">
                <a:latin typeface="Arial" panose="020B0604020202020204" pitchFamily="34" charset="0"/>
                <a:cs typeface="Arial" panose="020B0604020202020204" pitchFamily="34" charset="0"/>
              </a:rPr>
              <a:t>significativement</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différents</a:t>
            </a:r>
            <a:r>
              <a:rPr lang="en-CA" sz="2800" dirty="0">
                <a:latin typeface="Arial" panose="020B0604020202020204" pitchFamily="34" charset="0"/>
                <a:cs typeface="Arial" panose="020B0604020202020204" pitchFamily="34" charset="0"/>
              </a:rPr>
              <a:t> des </a:t>
            </a:r>
            <a:r>
              <a:rPr lang="en-CA" sz="2800" dirty="0" err="1">
                <a:latin typeface="Arial" panose="020B0604020202020204" pitchFamily="34" charset="0"/>
                <a:cs typeface="Arial" panose="020B0604020202020204" pitchFamily="34" charset="0"/>
              </a:rPr>
              <a:t>réponses</a:t>
            </a:r>
            <a:r>
              <a:rPr lang="en-CA" sz="2800" dirty="0">
                <a:latin typeface="Arial" panose="020B0604020202020204" pitchFamily="34" charset="0"/>
                <a:cs typeface="Arial" panose="020B0604020202020204" pitchFamily="34" charset="0"/>
              </a:rPr>
              <a:t> de la </a:t>
            </a:r>
            <a:r>
              <a:rPr lang="en-CA" sz="2800" dirty="0" err="1">
                <a:latin typeface="Arial" panose="020B0604020202020204" pitchFamily="34" charset="0"/>
                <a:cs typeface="Arial" panose="020B0604020202020204" pitchFamily="34" charset="0"/>
              </a:rPr>
              <a:t>végétation</a:t>
            </a:r>
            <a:r>
              <a:rPr lang="en-CA" sz="2800" dirty="0">
                <a:latin typeface="Arial" panose="020B0604020202020204" pitchFamily="34" charset="0"/>
                <a:cs typeface="Arial" panose="020B0604020202020204" pitchFamily="34" charset="0"/>
              </a:rPr>
              <a:t> à </a:t>
            </a:r>
            <a:r>
              <a:rPr lang="en-CA" sz="2800" dirty="0" err="1">
                <a:latin typeface="Arial" panose="020B0604020202020204" pitchFamily="34" charset="0"/>
                <a:cs typeface="Arial" panose="020B0604020202020204" pitchFamily="34" charset="0"/>
              </a:rPr>
              <a:t>différents</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facteurs</a:t>
            </a:r>
            <a:r>
              <a:rPr lang="en-CA" sz="2800" dirty="0">
                <a:latin typeface="Arial" panose="020B0604020202020204" pitchFamily="34" charset="0"/>
                <a:cs typeface="Arial" panose="020B0604020202020204" pitchFamily="34" charset="0"/>
              </a:rPr>
              <a:t> </a:t>
            </a:r>
            <a:r>
              <a:rPr lang="en-CA" sz="2800" dirty="0" err="1" smtClean="0">
                <a:latin typeface="Arial" panose="020B0604020202020204" pitchFamily="34" charset="0"/>
                <a:cs typeface="Arial" panose="020B0604020202020204" pitchFamily="34" charset="0"/>
              </a:rPr>
              <a:t>climatiques</a:t>
            </a:r>
            <a:r>
              <a:rPr lang="en-CA" sz="2800" dirty="0" smtClean="0">
                <a:latin typeface="Arial" panose="020B0604020202020204" pitchFamily="34" charset="0"/>
                <a:cs typeface="Arial" panose="020B0604020202020204" pitchFamily="34" charset="0"/>
              </a:rPr>
              <a:t>.</a:t>
            </a:r>
          </a:p>
        </p:txBody>
      </p:sp>
      <p:sp>
        <p:nvSpPr>
          <p:cNvPr id="3" name="Rectangle 2"/>
          <p:cNvSpPr/>
          <p:nvPr/>
        </p:nvSpPr>
        <p:spPr>
          <a:xfrm>
            <a:off x="4086811" y="3998329"/>
            <a:ext cx="7557041" cy="1815882"/>
          </a:xfrm>
          <a:prstGeom prst="rect">
            <a:avLst/>
          </a:prstGeom>
        </p:spPr>
        <p:txBody>
          <a:bodyPr wrap="square">
            <a:spAutoFit/>
          </a:bodyPr>
          <a:lstStyle/>
          <a:p>
            <a:pPr marL="285750" indent="-285750">
              <a:buFont typeface="Arial" panose="020B0604020202020204" pitchFamily="34" charset="0"/>
              <a:buChar char="•"/>
            </a:pPr>
            <a:r>
              <a:rPr lang="en-CA" sz="2800" dirty="0" err="1">
                <a:latin typeface="Arial" panose="020B0604020202020204" pitchFamily="34" charset="0"/>
                <a:cs typeface="Arial" panose="020B0604020202020204" pitchFamily="34" charset="0"/>
              </a:rPr>
              <a:t>Différents</a:t>
            </a:r>
            <a:r>
              <a:rPr lang="en-CA" sz="2800" dirty="0">
                <a:latin typeface="Arial" panose="020B0604020202020204" pitchFamily="34" charset="0"/>
                <a:cs typeface="Arial" panose="020B0604020202020204" pitchFamily="34" charset="0"/>
              </a:rPr>
              <a:t> types de </a:t>
            </a:r>
            <a:r>
              <a:rPr lang="en-CA" sz="2800" dirty="0" err="1">
                <a:latin typeface="Arial" panose="020B0604020202020204" pitchFamily="34" charset="0"/>
                <a:cs typeface="Arial" panose="020B0604020202020204" pitchFamily="34" charset="0"/>
              </a:rPr>
              <a:t>végétation</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ont</a:t>
            </a:r>
            <a:r>
              <a:rPr lang="en-CA" sz="2800" dirty="0">
                <a:latin typeface="Arial" panose="020B0604020202020204" pitchFamily="34" charset="0"/>
                <a:cs typeface="Arial" panose="020B0604020202020204" pitchFamily="34" charset="0"/>
              </a:rPr>
              <a:t> des </a:t>
            </a:r>
            <a:r>
              <a:rPr lang="en-CA" sz="2800" dirty="0" err="1">
                <a:latin typeface="Arial" panose="020B0604020202020204" pitchFamily="34" charset="0"/>
                <a:cs typeface="Arial" panose="020B0604020202020204" pitchFamily="34" charset="0"/>
              </a:rPr>
              <a:t>effets</a:t>
            </a:r>
            <a:r>
              <a:rPr lang="en-CA" sz="2800" dirty="0">
                <a:latin typeface="Arial" panose="020B0604020202020204" pitchFamily="34" charset="0"/>
                <a:cs typeface="Arial" panose="020B0604020202020204" pitchFamily="34" charset="0"/>
              </a:rPr>
              <a:t> de retard </a:t>
            </a:r>
            <a:r>
              <a:rPr lang="en-CA" sz="2800" dirty="0" err="1">
                <a:latin typeface="Arial" panose="020B0604020202020204" pitchFamily="34" charset="0"/>
                <a:cs typeface="Arial" panose="020B0604020202020204" pitchFamily="34" charset="0"/>
              </a:rPr>
              <a:t>significativement</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différents</a:t>
            </a:r>
            <a:r>
              <a:rPr lang="en-CA" sz="2800" dirty="0">
                <a:latin typeface="Arial" panose="020B0604020202020204" pitchFamily="34" charset="0"/>
                <a:cs typeface="Arial" panose="020B0604020202020204" pitchFamily="34" charset="0"/>
              </a:rPr>
              <a:t> des </a:t>
            </a:r>
            <a:r>
              <a:rPr lang="en-CA" sz="2800" dirty="0" err="1">
                <a:latin typeface="Arial" panose="020B0604020202020204" pitchFamily="34" charset="0"/>
                <a:cs typeface="Arial" panose="020B0604020202020204" pitchFamily="34" charset="0"/>
              </a:rPr>
              <a:t>réponses</a:t>
            </a:r>
            <a:r>
              <a:rPr lang="en-CA" sz="2800" dirty="0">
                <a:latin typeface="Arial" panose="020B0604020202020204" pitchFamily="34" charset="0"/>
                <a:cs typeface="Arial" panose="020B0604020202020204" pitchFamily="34" charset="0"/>
              </a:rPr>
              <a:t> de la </a:t>
            </a:r>
            <a:r>
              <a:rPr lang="en-CA" sz="2800" dirty="0" err="1">
                <a:latin typeface="Arial" panose="020B0604020202020204" pitchFamily="34" charset="0"/>
                <a:cs typeface="Arial" panose="020B0604020202020204" pitchFamily="34" charset="0"/>
              </a:rPr>
              <a:t>végétation</a:t>
            </a:r>
            <a:r>
              <a:rPr lang="en-CA" sz="2800" dirty="0">
                <a:latin typeface="Arial" panose="020B0604020202020204" pitchFamily="34" charset="0"/>
                <a:cs typeface="Arial" panose="020B0604020202020204" pitchFamily="34" charset="0"/>
              </a:rPr>
              <a:t> au </a:t>
            </a:r>
            <a:r>
              <a:rPr lang="en-CA" sz="2800" dirty="0" err="1">
                <a:latin typeface="Arial" panose="020B0604020202020204" pitchFamily="34" charset="0"/>
                <a:cs typeface="Arial" panose="020B0604020202020204" pitchFamily="34" charset="0"/>
              </a:rPr>
              <a:t>même</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facteur</a:t>
            </a:r>
            <a:r>
              <a:rPr lang="en-CA" sz="2800" dirty="0">
                <a:latin typeface="Arial" panose="020B0604020202020204" pitchFamily="34" charset="0"/>
                <a:cs typeface="Arial" panose="020B0604020202020204" pitchFamily="34" charset="0"/>
              </a:rPr>
              <a:t> </a:t>
            </a:r>
            <a:r>
              <a:rPr lang="en-CA" sz="2800" dirty="0" err="1">
                <a:latin typeface="Arial" panose="020B0604020202020204" pitchFamily="34" charset="0"/>
                <a:cs typeface="Arial" panose="020B0604020202020204" pitchFamily="34" charset="0"/>
              </a:rPr>
              <a:t>climatique</a:t>
            </a:r>
            <a:r>
              <a:rPr lang="en-CA" sz="2800" dirty="0">
                <a:latin typeface="Arial" panose="020B0604020202020204" pitchFamily="34" charset="0"/>
                <a:cs typeface="Arial" panose="020B0604020202020204" pitchFamily="34" charset="0"/>
              </a:rPr>
              <a:t>.</a:t>
            </a:r>
          </a:p>
        </p:txBody>
      </p:sp>
      <p:sp>
        <p:nvSpPr>
          <p:cNvPr id="5" name="Rectangle 4"/>
          <p:cNvSpPr/>
          <p:nvPr/>
        </p:nvSpPr>
        <p:spPr>
          <a:xfrm>
            <a:off x="3134930" y="1021543"/>
            <a:ext cx="4807726" cy="584775"/>
          </a:xfrm>
          <a:prstGeom prst="rect">
            <a:avLst/>
          </a:prstGeom>
        </p:spPr>
        <p:txBody>
          <a:bodyPr wrap="none">
            <a:spAutoFit/>
          </a:bodyPr>
          <a:lstStyle/>
          <a:p>
            <a:r>
              <a:rPr lang="fr-FR" sz="3200" dirty="0" smtClean="0">
                <a:latin typeface="Arial" panose="020B0604020202020204" pitchFamily="34" charset="0"/>
                <a:cs typeface="Arial" panose="020B0604020202020204" pitchFamily="34" charset="0"/>
              </a:rPr>
              <a:t>Hypothèses confirmées ?</a:t>
            </a:r>
            <a:endParaRPr lang="fr-FR" sz="32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5332" y="1532790"/>
            <a:ext cx="3488468" cy="215072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947" y="3782569"/>
            <a:ext cx="3691044" cy="2247401"/>
          </a:xfrm>
          <a:prstGeom prst="rect">
            <a:avLst/>
          </a:prstGeom>
        </p:spPr>
      </p:pic>
    </p:spTree>
    <p:extLst>
      <p:ext uri="{BB962C8B-B14F-4D97-AF65-F5344CB8AC3E}">
        <p14:creationId xmlns:p14="http://schemas.microsoft.com/office/powerpoint/2010/main" val="2767500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22</a:t>
            </a:fld>
            <a:endParaRPr lang="en-CA"/>
          </a:p>
        </p:txBody>
      </p:sp>
      <p:sp>
        <p:nvSpPr>
          <p:cNvPr id="10" name="Rectangle 9"/>
          <p:cNvSpPr/>
          <p:nvPr/>
        </p:nvSpPr>
        <p:spPr>
          <a:xfrm>
            <a:off x="517915" y="1682947"/>
            <a:ext cx="11333618" cy="954107"/>
          </a:xfrm>
          <a:prstGeom prst="rect">
            <a:avLst/>
          </a:prstGeom>
        </p:spPr>
        <p:txBody>
          <a:bodyPr wrap="square">
            <a:spAutoFit/>
          </a:bodyPr>
          <a:lstStyle/>
          <a:p>
            <a:pPr marL="285750" indent="-285750">
              <a:buFont typeface="Arial" panose="020B0604020202020204" pitchFamily="34" charset="0"/>
              <a:buChar char="•"/>
            </a:pPr>
            <a:endParaRPr lang="fr-FR" sz="2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CA" sz="2800" dirty="0" smtClean="0">
              <a:latin typeface="Arial" panose="020B0604020202020204" pitchFamily="34" charset="0"/>
              <a:cs typeface="Arial" panose="020B0604020202020204" pitchFamily="34" charset="0"/>
            </a:endParaRPr>
          </a:p>
        </p:txBody>
      </p:sp>
      <p:sp>
        <p:nvSpPr>
          <p:cNvPr id="11" name="Rectangle 10"/>
          <p:cNvSpPr/>
          <p:nvPr/>
        </p:nvSpPr>
        <p:spPr>
          <a:xfrm>
            <a:off x="517915" y="1043687"/>
            <a:ext cx="11081050" cy="523220"/>
          </a:xfrm>
          <a:prstGeom prst="rect">
            <a:avLst/>
          </a:prstGeom>
        </p:spPr>
        <p:txBody>
          <a:bodyPr wrap="square">
            <a:spAutoFit/>
          </a:bodyPr>
          <a:lstStyle/>
          <a:p>
            <a:r>
              <a:rPr lang="fr-FR" sz="2800" dirty="0" smtClean="0">
                <a:solidFill>
                  <a:srgbClr val="242021"/>
                </a:solidFill>
                <a:latin typeface="AdvPSPAL-R"/>
              </a:rPr>
              <a:t>Ce qu’il faut retenir…pour cette </a:t>
            </a:r>
            <a:r>
              <a:rPr lang="fr-FR" sz="2800" dirty="0" smtClean="0">
                <a:latin typeface="Arial" panose="020B0604020202020204" pitchFamily="34" charset="0"/>
                <a:cs typeface="Arial" panose="020B0604020202020204" pitchFamily="34" charset="0"/>
              </a:rPr>
              <a:t>période d’étude de </a:t>
            </a:r>
            <a:r>
              <a:rPr lang="fr-FR" sz="2800" dirty="0" smtClean="0">
                <a:solidFill>
                  <a:srgbClr val="FF0000"/>
                </a:solidFill>
                <a:latin typeface="Arial" panose="020B0604020202020204" pitchFamily="34" charset="0"/>
                <a:cs typeface="Arial" panose="020B0604020202020204" pitchFamily="34" charset="0"/>
              </a:rPr>
              <a:t>n </a:t>
            </a:r>
            <a:r>
              <a:rPr lang="fr-FR" sz="2800" dirty="0" smtClean="0">
                <a:latin typeface="Arial" panose="020B0604020202020204" pitchFamily="34" charset="0"/>
                <a:cs typeface="Arial" panose="020B0604020202020204" pitchFamily="34" charset="0"/>
              </a:rPr>
              <a:t>ans (?-?)</a:t>
            </a:r>
            <a:endParaRPr lang="en-CA" sz="2800" dirty="0"/>
          </a:p>
        </p:txBody>
      </p:sp>
    </p:spTree>
    <p:extLst>
      <p:ext uri="{BB962C8B-B14F-4D97-AF65-F5344CB8AC3E}">
        <p14:creationId xmlns:p14="http://schemas.microsoft.com/office/powerpoint/2010/main" val="28081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Références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23</a:t>
            </a:fld>
            <a:endParaRPr lang="en-CA"/>
          </a:p>
        </p:txBody>
      </p:sp>
      <p:sp>
        <p:nvSpPr>
          <p:cNvPr id="8" name="ZoneTexte 7">
            <a:extLst>
              <a:ext uri="{FF2B5EF4-FFF2-40B4-BE49-F238E27FC236}">
                <a16:creationId xmlns:a16="http://schemas.microsoft.com/office/drawing/2014/main" id="{A82AF185-7879-459D-8DF9-53C0B38E486E}"/>
              </a:ext>
            </a:extLst>
          </p:cNvPr>
          <p:cNvSpPr txBox="1"/>
          <p:nvPr>
            <p:custDataLst>
              <p:tags r:id="rId4"/>
            </p:custDataLst>
          </p:nvPr>
        </p:nvSpPr>
        <p:spPr>
          <a:xfrm>
            <a:off x="377940" y="958616"/>
            <a:ext cx="11208919" cy="83099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CA" sz="1600" dirty="0" err="1"/>
              <a:t>Stumpf</a:t>
            </a:r>
            <a:r>
              <a:rPr lang="en-CA" sz="1600" dirty="0"/>
              <a:t> RP, Wynne TT, Baker DB, </a:t>
            </a:r>
            <a:r>
              <a:rPr lang="en-CA" sz="1600" dirty="0" err="1"/>
              <a:t>Fahnenstiel</a:t>
            </a:r>
            <a:r>
              <a:rPr lang="en-CA" sz="1600" dirty="0"/>
              <a:t> GL (2012) </a:t>
            </a:r>
            <a:r>
              <a:rPr lang="en-CA" sz="1600" dirty="0" err="1"/>
              <a:t>Interannual</a:t>
            </a:r>
            <a:r>
              <a:rPr lang="en-CA" sz="1600" dirty="0"/>
              <a:t> Variability of Cyanobacterial Blooms in Lake Erie. </a:t>
            </a:r>
            <a:r>
              <a:rPr lang="en-CA" sz="1600" dirty="0" err="1"/>
              <a:t>PLoS</a:t>
            </a:r>
            <a:r>
              <a:rPr lang="en-CA" sz="1600" dirty="0"/>
              <a:t> </a:t>
            </a:r>
            <a:r>
              <a:rPr lang="en-CA" sz="1600" dirty="0" smtClean="0"/>
              <a:t>ONE 7(8</a:t>
            </a:r>
            <a:r>
              <a:rPr lang="en-CA" sz="1600" dirty="0"/>
              <a:t>): </a:t>
            </a:r>
            <a:r>
              <a:rPr lang="en-CA" sz="1600" dirty="0" smtClean="0"/>
              <a:t>e42444. doi:10.1371/journal.pone.0042444</a:t>
            </a:r>
          </a:p>
        </p:txBody>
      </p:sp>
    </p:spTree>
    <p:extLst>
      <p:ext uri="{BB962C8B-B14F-4D97-AF65-F5344CB8AC3E}">
        <p14:creationId xmlns:p14="http://schemas.microsoft.com/office/powerpoint/2010/main" val="248242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Références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24</a:t>
            </a:fld>
            <a:endParaRPr lang="en-CA"/>
          </a:p>
        </p:txBody>
      </p:sp>
      <p:sp>
        <p:nvSpPr>
          <p:cNvPr id="8" name="ZoneTexte 7">
            <a:extLst>
              <a:ext uri="{FF2B5EF4-FFF2-40B4-BE49-F238E27FC236}">
                <a16:creationId xmlns:a16="http://schemas.microsoft.com/office/drawing/2014/main" id="{A82AF185-7879-459D-8DF9-53C0B38E486E}"/>
              </a:ext>
            </a:extLst>
          </p:cNvPr>
          <p:cNvSpPr txBox="1"/>
          <p:nvPr>
            <p:custDataLst>
              <p:tags r:id="rId4"/>
            </p:custDataLst>
          </p:nvPr>
        </p:nvSpPr>
        <p:spPr>
          <a:xfrm>
            <a:off x="377940" y="958616"/>
            <a:ext cx="11208919" cy="267765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CA" sz="1600" dirty="0"/>
              <a:t>Harris, I., Jones, P., Osborn, T. and Lister, D. (2014), Updated high‐resolution grids of monthly climatic observations – the CRU TS3.10 Dataset. Int. J. </a:t>
            </a:r>
            <a:r>
              <a:rPr lang="en-CA" sz="1600" dirty="0" err="1"/>
              <a:t>Climatol</a:t>
            </a:r>
            <a:r>
              <a:rPr lang="en-CA" sz="1600" dirty="0"/>
              <a:t>., 34: 623-642. </a:t>
            </a:r>
            <a:r>
              <a:rPr lang="en-CA" sz="1600" dirty="0">
                <a:hlinkClick r:id="rId7"/>
              </a:rPr>
              <a:t>https://</a:t>
            </a:r>
            <a:r>
              <a:rPr lang="en-CA" sz="1600" dirty="0" smtClean="0">
                <a:hlinkClick r:id="rId7"/>
              </a:rPr>
              <a:t>doi.org/10.1002/joc.3711</a:t>
            </a:r>
            <a:r>
              <a:rPr lang="en-CA" sz="1600" dirty="0" smtClean="0"/>
              <a:t> </a:t>
            </a:r>
          </a:p>
          <a:p>
            <a:pPr marL="342900" indent="-342900">
              <a:lnSpc>
                <a:spcPct val="150000"/>
              </a:lnSpc>
              <a:buFont typeface="Arial" panose="020B0604020202020204" pitchFamily="34" charset="0"/>
              <a:buChar char="•"/>
            </a:pPr>
            <a:r>
              <a:rPr lang="en-CA" sz="1600" dirty="0"/>
              <a:t>Faber-</a:t>
            </a:r>
            <a:r>
              <a:rPr lang="en-CA" sz="1600" dirty="0" err="1"/>
              <a:t>Langendoen</a:t>
            </a:r>
            <a:r>
              <a:rPr lang="en-CA" sz="1600" dirty="0"/>
              <a:t>, Don &amp; Keeler-Wolf, Todd &amp; </a:t>
            </a:r>
            <a:r>
              <a:rPr lang="en-CA" sz="1600" dirty="0" err="1"/>
              <a:t>Meidinger</a:t>
            </a:r>
            <a:r>
              <a:rPr lang="en-CA" sz="1600" dirty="0"/>
              <a:t>, Del &amp; </a:t>
            </a:r>
            <a:r>
              <a:rPr lang="en-CA" sz="1600" dirty="0" err="1"/>
              <a:t>Josse</a:t>
            </a:r>
            <a:r>
              <a:rPr lang="en-CA" sz="1600" dirty="0"/>
              <a:t>, Carmen &amp; </a:t>
            </a:r>
            <a:r>
              <a:rPr lang="en-CA" sz="1600" dirty="0" err="1"/>
              <a:t>Weakley</a:t>
            </a:r>
            <a:r>
              <a:rPr lang="en-CA" sz="1600" dirty="0"/>
              <a:t>, Alan &amp; Tart, David &amp; Navarro, Gonzalo &amp; Hoagland, Bruce &amp; </a:t>
            </a:r>
            <a:r>
              <a:rPr lang="en-CA" sz="1600" dirty="0" err="1"/>
              <a:t>Ponomarenko</a:t>
            </a:r>
            <a:r>
              <a:rPr lang="en-CA" sz="1600" dirty="0"/>
              <a:t>, </a:t>
            </a:r>
            <a:r>
              <a:rPr lang="en-CA" sz="1600" dirty="0" err="1"/>
              <a:t>Serguei</a:t>
            </a:r>
            <a:r>
              <a:rPr lang="en-CA" sz="1600" dirty="0"/>
              <a:t> &amp; </a:t>
            </a:r>
            <a:r>
              <a:rPr lang="en-CA" sz="1600" dirty="0" err="1"/>
              <a:t>Fults</a:t>
            </a:r>
            <a:r>
              <a:rPr lang="en-CA" sz="1600" dirty="0"/>
              <a:t>, Gene &amp; Helmer, E.. (2016). Classification and Description of World Formation Types. 10.13140/RG.2.1.2562.8400</a:t>
            </a:r>
            <a:r>
              <a:rPr lang="en-CA" sz="1600" dirty="0" smtClean="0"/>
              <a:t>.  </a:t>
            </a:r>
          </a:p>
          <a:p>
            <a:pPr marL="342900" indent="-342900">
              <a:lnSpc>
                <a:spcPct val="150000"/>
              </a:lnSpc>
              <a:buFont typeface="Arial" panose="020B0604020202020204" pitchFamily="34" charset="0"/>
              <a:buChar char="•"/>
            </a:pPr>
            <a:r>
              <a:rPr lang="en-CA" sz="1600" dirty="0"/>
              <a:t>Dr. </a:t>
            </a:r>
            <a:r>
              <a:rPr lang="en-CA" sz="1600" dirty="0" err="1"/>
              <a:t>Gülşen</a:t>
            </a:r>
            <a:r>
              <a:rPr lang="en-CA" sz="1600" dirty="0"/>
              <a:t> </a:t>
            </a:r>
            <a:r>
              <a:rPr lang="en-CA" sz="1600" dirty="0" err="1"/>
              <a:t>Taşkın</a:t>
            </a:r>
            <a:r>
              <a:rPr lang="en-CA" sz="1600" dirty="0"/>
              <a:t> </a:t>
            </a:r>
            <a:r>
              <a:rPr lang="en-CA" sz="1600" dirty="0" smtClean="0"/>
              <a:t>Kaya (2014), "Introduction </a:t>
            </a:r>
            <a:r>
              <a:rPr lang="en-CA" sz="1600" dirty="0"/>
              <a:t>to Optical &amp; </a:t>
            </a:r>
            <a:r>
              <a:rPr lang="en-CA" sz="1600" dirty="0" smtClean="0"/>
              <a:t>Thermal Remote Sensing</a:t>
            </a:r>
            <a:r>
              <a:rPr lang="en-CA" sz="1600" dirty="0"/>
              <a:t>“, ITU Institute of Earthquake Engineering and Disaster Management </a:t>
            </a:r>
            <a:r>
              <a:rPr lang="en-CA" sz="1600" dirty="0" smtClean="0"/>
              <a:t>June.</a:t>
            </a:r>
          </a:p>
        </p:txBody>
      </p:sp>
    </p:spTree>
    <p:extLst>
      <p:ext uri="{BB962C8B-B14F-4D97-AF65-F5344CB8AC3E}">
        <p14:creationId xmlns:p14="http://schemas.microsoft.com/office/powerpoint/2010/main" val="1276379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333880" y="3379708"/>
            <a:ext cx="12725578" cy="191976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p>
          <a:p>
            <a:pPr algn="r"/>
            <a:endParaRPr lang="fr-CA" dirty="0"/>
          </a:p>
        </p:txBody>
      </p:sp>
      <p:sp>
        <p:nvSpPr>
          <p:cNvPr id="12" name="ZoneTexte 11">
            <a:extLst>
              <a:ext uri="{FF2B5EF4-FFF2-40B4-BE49-F238E27FC236}">
                <a16:creationId xmlns:a16="http://schemas.microsoft.com/office/drawing/2014/main" id="{CB644610-C660-45F9-B3FA-183EE5A6FD53}"/>
              </a:ext>
            </a:extLst>
          </p:cNvPr>
          <p:cNvSpPr txBox="1"/>
          <p:nvPr>
            <p:custDataLst>
              <p:tags r:id="rId2"/>
            </p:custDataLst>
          </p:nvPr>
        </p:nvSpPr>
        <p:spPr>
          <a:xfrm>
            <a:off x="3576296" y="3847673"/>
            <a:ext cx="5039408" cy="1144929"/>
          </a:xfrm>
          <a:prstGeom prst="rect">
            <a:avLst/>
          </a:prstGeom>
          <a:noFill/>
        </p:spPr>
        <p:txBody>
          <a:bodyPr wrap="square" rtlCol="0">
            <a:spAutoFit/>
          </a:bodyPr>
          <a:lstStyle/>
          <a:p>
            <a:pPr algn="ctr">
              <a:lnSpc>
                <a:spcPct val="114000"/>
              </a:lnSpc>
            </a:pPr>
            <a:r>
              <a:rPr lang="fr-CA" sz="6000" b="1" dirty="0" smtClean="0">
                <a:solidFill>
                  <a:schemeClr val="bg1"/>
                </a:solidFill>
                <a:effectLst>
                  <a:outerShdw blurRad="38100" dist="38100" dir="2700000" algn="tl">
                    <a:srgbClr val="000000">
                      <a:alpha val="43137"/>
                    </a:srgbClr>
                  </a:outerShdw>
                </a:effectLst>
              </a:rPr>
              <a:t>Merci</a:t>
            </a:r>
            <a:endParaRPr lang="fr-CA" sz="40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C84CC55B-1A27-413B-909E-FDD3546707D2}"/>
              </a:ext>
            </a:extLst>
          </p:cNvPr>
          <p:cNvSpPr>
            <a:spLocks noGrp="1"/>
          </p:cNvSpPr>
          <p:nvPr>
            <p:ph type="sldNum" sz="quarter" idx="12"/>
            <p:custDataLst>
              <p:tags r:id="rId3"/>
            </p:custDataLst>
          </p:nvPr>
        </p:nvSpPr>
        <p:spPr/>
        <p:txBody>
          <a:bodyPr/>
          <a:lstStyle/>
          <a:p>
            <a:fld id="{0730FDA8-C380-487C-8262-56859A965823}" type="slidenum">
              <a:rPr lang="en-CA" smtClean="0"/>
              <a:t>25</a:t>
            </a:fld>
            <a:endParaRPr lang="en-CA"/>
          </a:p>
        </p:txBody>
      </p:sp>
      <p:pic>
        <p:nvPicPr>
          <p:cNvPr id="2" name="Picture 1"/>
          <p:cNvPicPr>
            <a:picLocks noChangeAspect="1"/>
          </p:cNvPicPr>
          <p:nvPr>
            <p:custDataLst>
              <p:tags r:id="rId4"/>
            </p:custDataLst>
          </p:nvPr>
        </p:nvPicPr>
        <p:blipFill>
          <a:blip r:embed="rId8"/>
          <a:stretch>
            <a:fillRect/>
          </a:stretch>
        </p:blipFill>
        <p:spPr>
          <a:xfrm>
            <a:off x="4011749" y="506719"/>
            <a:ext cx="4168501" cy="2872989"/>
          </a:xfrm>
          <a:prstGeom prst="rect">
            <a:avLst/>
          </a:prstGeom>
        </p:spPr>
      </p:pic>
      <p:sp>
        <p:nvSpPr>
          <p:cNvPr id="5" name="Rectangle 4"/>
          <p:cNvSpPr/>
          <p:nvPr>
            <p:custDataLst>
              <p:tags r:id="rId5"/>
            </p:custDataLst>
          </p:nvPr>
        </p:nvSpPr>
        <p:spPr>
          <a:xfrm>
            <a:off x="8180250" y="3010376"/>
            <a:ext cx="1236108" cy="276999"/>
          </a:xfrm>
          <a:prstGeom prst="rect">
            <a:avLst/>
          </a:prstGeom>
        </p:spPr>
        <p:txBody>
          <a:bodyPr wrap="none">
            <a:spAutoFit/>
          </a:bodyPr>
          <a:lstStyle/>
          <a:p>
            <a:r>
              <a:rPr lang="en-CA" sz="1200" dirty="0"/>
              <a:t>(</a:t>
            </a:r>
            <a:r>
              <a:rPr lang="en-CA" sz="1200" dirty="0" err="1"/>
              <a:t>Paquin</a:t>
            </a:r>
            <a:r>
              <a:rPr lang="en-CA" sz="1200" dirty="0"/>
              <a:t> S., 2015)</a:t>
            </a:r>
          </a:p>
        </p:txBody>
      </p:sp>
    </p:spTree>
    <p:extLst>
      <p:ext uri="{BB962C8B-B14F-4D97-AF65-F5344CB8AC3E}">
        <p14:creationId xmlns:p14="http://schemas.microsoft.com/office/powerpoint/2010/main" val="92479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333880" y="3379708"/>
            <a:ext cx="12725578" cy="191976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p>
          <a:p>
            <a:pPr algn="r"/>
            <a:endParaRPr lang="fr-CA" dirty="0"/>
          </a:p>
        </p:txBody>
      </p:sp>
      <p:sp>
        <p:nvSpPr>
          <p:cNvPr id="12" name="ZoneTexte 11">
            <a:extLst>
              <a:ext uri="{FF2B5EF4-FFF2-40B4-BE49-F238E27FC236}">
                <a16:creationId xmlns:a16="http://schemas.microsoft.com/office/drawing/2014/main" id="{CB644610-C660-45F9-B3FA-183EE5A6FD53}"/>
              </a:ext>
            </a:extLst>
          </p:cNvPr>
          <p:cNvSpPr txBox="1"/>
          <p:nvPr>
            <p:custDataLst>
              <p:tags r:id="rId2"/>
            </p:custDataLst>
          </p:nvPr>
        </p:nvSpPr>
        <p:spPr>
          <a:xfrm>
            <a:off x="0" y="3847673"/>
            <a:ext cx="12192000" cy="1084912"/>
          </a:xfrm>
          <a:prstGeom prst="rect">
            <a:avLst/>
          </a:prstGeom>
          <a:noFill/>
        </p:spPr>
        <p:txBody>
          <a:bodyPr wrap="square" rtlCol="0">
            <a:spAutoFit/>
          </a:bodyPr>
          <a:lstStyle/>
          <a:p>
            <a:pPr algn="ctr">
              <a:lnSpc>
                <a:spcPct val="114000"/>
              </a:lnSpc>
            </a:pPr>
            <a:r>
              <a:rPr lang="fr-CA" sz="6000" b="1" dirty="0" smtClean="0">
                <a:solidFill>
                  <a:schemeClr val="bg1"/>
                </a:solidFill>
                <a:effectLst>
                  <a:outerShdw blurRad="38100" dist="38100" dir="2700000" algn="tl">
                    <a:srgbClr val="000000">
                      <a:alpha val="43137"/>
                    </a:srgbClr>
                  </a:outerShdw>
                </a:effectLst>
              </a:rPr>
              <a:t>Qu’avez-vous retenu ?</a:t>
            </a:r>
            <a:endParaRPr lang="fr-CA" sz="40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C84CC55B-1A27-413B-909E-FDD3546707D2}"/>
              </a:ext>
            </a:extLst>
          </p:cNvPr>
          <p:cNvSpPr>
            <a:spLocks noGrp="1"/>
          </p:cNvSpPr>
          <p:nvPr>
            <p:ph type="sldNum" sz="quarter" idx="12"/>
            <p:custDataLst>
              <p:tags r:id="rId3"/>
            </p:custDataLst>
          </p:nvPr>
        </p:nvSpPr>
        <p:spPr/>
        <p:txBody>
          <a:bodyPr/>
          <a:lstStyle/>
          <a:p>
            <a:fld id="{0730FDA8-C380-487C-8262-56859A965823}" type="slidenum">
              <a:rPr lang="en-CA" smtClean="0"/>
              <a:t>26</a:t>
            </a:fld>
            <a:endParaRPr lang="en-CA"/>
          </a:p>
        </p:txBody>
      </p:sp>
      <p:sp>
        <p:nvSpPr>
          <p:cNvPr id="4" name="Rectangle 3"/>
          <p:cNvSpPr/>
          <p:nvPr/>
        </p:nvSpPr>
        <p:spPr>
          <a:xfrm>
            <a:off x="5412159" y="-238662"/>
            <a:ext cx="1367682" cy="3384388"/>
          </a:xfrm>
          <a:prstGeom prst="rect">
            <a:avLst/>
          </a:prstGeom>
        </p:spPr>
        <p:txBody>
          <a:bodyPr wrap="none">
            <a:spAutoFit/>
          </a:bodyPr>
          <a:lstStyle/>
          <a:p>
            <a:pPr algn="ctr">
              <a:lnSpc>
                <a:spcPct val="114000"/>
              </a:lnSpc>
            </a:pPr>
            <a:r>
              <a:rPr lang="fr-CA" sz="19900" b="1" dirty="0">
                <a:solidFill>
                  <a:schemeClr val="bg1">
                    <a:lumMod val="95000"/>
                  </a:schemeClr>
                </a:solidFill>
                <a:effectLst>
                  <a:outerShdw blurRad="38100" dist="38100" dir="2700000" algn="tl">
                    <a:srgbClr val="000000">
                      <a:alpha val="43137"/>
                    </a:srgbClr>
                  </a:outerShdw>
                </a:effectLst>
              </a:rPr>
              <a:t>?</a:t>
            </a:r>
            <a:endParaRPr lang="fr-CA" sz="9600" b="1"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33207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Sujet de discussion proposé</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27</a:t>
            </a:fld>
            <a:endParaRPr lang="en-CA"/>
          </a:p>
        </p:txBody>
      </p:sp>
      <p:sp>
        <p:nvSpPr>
          <p:cNvPr id="2" name="Rectangle 1"/>
          <p:cNvSpPr/>
          <p:nvPr/>
        </p:nvSpPr>
        <p:spPr>
          <a:xfrm>
            <a:off x="346298" y="1145567"/>
            <a:ext cx="11273270" cy="584775"/>
          </a:xfrm>
          <a:prstGeom prst="rect">
            <a:avLst/>
          </a:prstGeom>
          <a:ln w="19050">
            <a:solidFill>
              <a:schemeClr val="tx1"/>
            </a:solidFill>
          </a:ln>
        </p:spPr>
        <p:txBody>
          <a:bodyPr wrap="square">
            <a:spAutoFit/>
          </a:bodyPr>
          <a:lstStyle/>
          <a:p>
            <a:pPr algn="ctr" fontAlgn="base"/>
            <a:r>
              <a:rPr lang="fr-FR" sz="3200" b="1" dirty="0" smtClean="0">
                <a:solidFill>
                  <a:srgbClr val="000000"/>
                </a:solidFill>
                <a:latin typeface="Arial" panose="020B0604020202020204" pitchFamily="34" charset="0"/>
              </a:rPr>
              <a:t>Qu’avez-vous retenu de l’article ?</a:t>
            </a:r>
          </a:p>
        </p:txBody>
      </p:sp>
      <p:sp>
        <p:nvSpPr>
          <p:cNvPr id="5" name="Rectangle 4"/>
          <p:cNvSpPr/>
          <p:nvPr/>
        </p:nvSpPr>
        <p:spPr>
          <a:xfrm>
            <a:off x="1230566" y="4997256"/>
            <a:ext cx="4865434" cy="369332"/>
          </a:xfrm>
          <a:prstGeom prst="rect">
            <a:avLst/>
          </a:prstGeom>
        </p:spPr>
        <p:txBody>
          <a:bodyPr wrap="none">
            <a:spAutoFit/>
          </a:bodyPr>
          <a:lstStyle/>
          <a:p>
            <a:pPr fontAlgn="base"/>
            <a:r>
              <a:rPr lang="fr-FR" dirty="0">
                <a:solidFill>
                  <a:srgbClr val="000000"/>
                </a:solidFill>
                <a:latin typeface="Arial" panose="020B0604020202020204" pitchFamily="34" charset="0"/>
              </a:rPr>
              <a:t>Comment pourriez-vous utiliser les résultats </a:t>
            </a:r>
            <a:r>
              <a:rPr lang="fr-FR" dirty="0" smtClean="0">
                <a:solidFill>
                  <a:srgbClr val="000000"/>
                </a:solidFill>
                <a:latin typeface="Arial" panose="020B0604020202020204" pitchFamily="34" charset="0"/>
              </a:rPr>
              <a:t>?</a:t>
            </a:r>
            <a:endParaRPr lang="en-CA" dirty="0">
              <a:solidFill>
                <a:srgbClr val="000000"/>
              </a:solidFill>
              <a:latin typeface="Arial" panose="020B0604020202020204" pitchFamily="34" charset="0"/>
            </a:endParaRPr>
          </a:p>
        </p:txBody>
      </p:sp>
      <p:sp>
        <p:nvSpPr>
          <p:cNvPr id="8" name="Rectangle 7"/>
          <p:cNvSpPr/>
          <p:nvPr/>
        </p:nvSpPr>
        <p:spPr>
          <a:xfrm>
            <a:off x="2413353" y="2692426"/>
            <a:ext cx="5904180" cy="369332"/>
          </a:xfrm>
          <a:prstGeom prst="rect">
            <a:avLst/>
          </a:prstGeom>
        </p:spPr>
        <p:txBody>
          <a:bodyPr wrap="none">
            <a:spAutoFit/>
          </a:bodyPr>
          <a:lstStyle/>
          <a:p>
            <a:pPr fontAlgn="base"/>
            <a:r>
              <a:rPr lang="fr-FR" dirty="0" smtClean="0">
                <a:solidFill>
                  <a:srgbClr val="000000"/>
                </a:solidFill>
                <a:latin typeface="Arial" panose="020B0604020202020204" pitchFamily="34" charset="0"/>
              </a:rPr>
              <a:t>Faites-vous confiance aux résultats et à la conclusion ? </a:t>
            </a:r>
            <a:endParaRPr lang="en-CA" dirty="0">
              <a:solidFill>
                <a:srgbClr val="000000"/>
              </a:solidFill>
              <a:latin typeface="Arial" panose="020B0604020202020204" pitchFamily="34" charset="0"/>
            </a:endParaRPr>
          </a:p>
        </p:txBody>
      </p:sp>
      <p:sp>
        <p:nvSpPr>
          <p:cNvPr id="6" name="Rectangle 5"/>
          <p:cNvSpPr/>
          <p:nvPr/>
        </p:nvSpPr>
        <p:spPr>
          <a:xfrm>
            <a:off x="1363995" y="3506453"/>
            <a:ext cx="9182100" cy="369332"/>
          </a:xfrm>
          <a:prstGeom prst="rect">
            <a:avLst/>
          </a:prstGeom>
        </p:spPr>
        <p:txBody>
          <a:bodyPr wrap="square">
            <a:spAutoFit/>
          </a:bodyPr>
          <a:lstStyle/>
          <a:p>
            <a:pPr fontAlgn="base"/>
            <a:r>
              <a:rPr lang="fr-FR" dirty="0">
                <a:solidFill>
                  <a:srgbClr val="000000"/>
                </a:solidFill>
                <a:latin typeface="Arial" panose="020B0604020202020204" pitchFamily="34" charset="0"/>
              </a:rPr>
              <a:t>En gros, </a:t>
            </a:r>
            <a:r>
              <a:rPr lang="fr-FR" dirty="0" smtClean="0">
                <a:solidFill>
                  <a:srgbClr val="000000"/>
                </a:solidFill>
                <a:latin typeface="Arial" panose="020B0604020202020204" pitchFamily="34" charset="0"/>
              </a:rPr>
              <a:t>en quoi cette recherche peut-elle </a:t>
            </a:r>
            <a:r>
              <a:rPr lang="fr-FR" dirty="0">
                <a:solidFill>
                  <a:srgbClr val="000000"/>
                </a:solidFill>
                <a:latin typeface="Arial" panose="020B0604020202020204" pitchFamily="34" charset="0"/>
              </a:rPr>
              <a:t>servir, est-ce que cela aide la communauté ?</a:t>
            </a:r>
          </a:p>
        </p:txBody>
      </p:sp>
      <p:sp>
        <p:nvSpPr>
          <p:cNvPr id="7" name="Rectangle 6"/>
          <p:cNvSpPr/>
          <p:nvPr/>
        </p:nvSpPr>
        <p:spPr>
          <a:xfrm>
            <a:off x="786522" y="2515263"/>
            <a:ext cx="748923" cy="1200329"/>
          </a:xfrm>
          <a:prstGeom prst="rect">
            <a:avLst/>
          </a:prstGeom>
        </p:spPr>
        <p:txBody>
          <a:bodyPr wrap="none">
            <a:spAutoFit/>
          </a:bodyPr>
          <a:lstStyle/>
          <a:p>
            <a:r>
              <a:rPr lang="fr-FR" sz="7200" b="1" dirty="0">
                <a:solidFill>
                  <a:schemeClr val="accent5"/>
                </a:solidFill>
                <a:latin typeface="Arial" panose="020B0604020202020204" pitchFamily="34" charset="0"/>
              </a:rPr>
              <a:t>?</a:t>
            </a:r>
            <a:endParaRPr lang="en-CA" sz="7200" b="1" dirty="0">
              <a:solidFill>
                <a:schemeClr val="accent5"/>
              </a:solidFill>
            </a:endParaRPr>
          </a:p>
        </p:txBody>
      </p:sp>
      <p:sp>
        <p:nvSpPr>
          <p:cNvPr id="11" name="Rectangle 10"/>
          <p:cNvSpPr/>
          <p:nvPr/>
        </p:nvSpPr>
        <p:spPr>
          <a:xfrm>
            <a:off x="9797172" y="4186713"/>
            <a:ext cx="748923" cy="1200329"/>
          </a:xfrm>
          <a:prstGeom prst="rect">
            <a:avLst/>
          </a:prstGeom>
        </p:spPr>
        <p:txBody>
          <a:bodyPr wrap="none">
            <a:spAutoFit/>
          </a:bodyPr>
          <a:lstStyle/>
          <a:p>
            <a:r>
              <a:rPr lang="fr-FR" sz="7200" b="1" dirty="0">
                <a:solidFill>
                  <a:schemeClr val="accent4">
                    <a:lumMod val="60000"/>
                    <a:lumOff val="40000"/>
                  </a:schemeClr>
                </a:solidFill>
                <a:latin typeface="Arial" panose="020B0604020202020204" pitchFamily="34" charset="0"/>
              </a:rPr>
              <a:t>?</a:t>
            </a:r>
            <a:endParaRPr lang="en-CA" sz="7200" b="1" dirty="0">
              <a:solidFill>
                <a:schemeClr val="accent4">
                  <a:lumMod val="60000"/>
                  <a:lumOff val="40000"/>
                </a:schemeClr>
              </a:solidFill>
            </a:endParaRPr>
          </a:p>
        </p:txBody>
      </p:sp>
      <p:sp>
        <p:nvSpPr>
          <p:cNvPr id="12" name="Rectangle 11"/>
          <p:cNvSpPr/>
          <p:nvPr/>
        </p:nvSpPr>
        <p:spPr>
          <a:xfrm>
            <a:off x="8124350" y="2146710"/>
            <a:ext cx="748923" cy="1200329"/>
          </a:xfrm>
          <a:prstGeom prst="rect">
            <a:avLst/>
          </a:prstGeom>
        </p:spPr>
        <p:txBody>
          <a:bodyPr wrap="none">
            <a:spAutoFit/>
          </a:bodyPr>
          <a:lstStyle/>
          <a:p>
            <a:r>
              <a:rPr lang="fr-FR" sz="7200" b="1" dirty="0">
                <a:solidFill>
                  <a:schemeClr val="accent2"/>
                </a:solidFill>
                <a:latin typeface="Arial" panose="020B0604020202020204" pitchFamily="34" charset="0"/>
              </a:rPr>
              <a:t>?</a:t>
            </a:r>
            <a:endParaRPr lang="en-CA" sz="7200" b="1" dirty="0">
              <a:solidFill>
                <a:schemeClr val="accent2"/>
              </a:solidFill>
            </a:endParaRPr>
          </a:p>
        </p:txBody>
      </p:sp>
      <p:sp>
        <p:nvSpPr>
          <p:cNvPr id="14" name="Rectangle 13"/>
          <p:cNvSpPr/>
          <p:nvPr/>
        </p:nvSpPr>
        <p:spPr>
          <a:xfrm>
            <a:off x="1545716" y="3796927"/>
            <a:ext cx="748923" cy="1200329"/>
          </a:xfrm>
          <a:prstGeom prst="rect">
            <a:avLst/>
          </a:prstGeom>
        </p:spPr>
        <p:txBody>
          <a:bodyPr wrap="none">
            <a:spAutoFit/>
          </a:bodyPr>
          <a:lstStyle/>
          <a:p>
            <a:r>
              <a:rPr lang="fr-FR" sz="7200" b="1" dirty="0">
                <a:solidFill>
                  <a:srgbClr val="A92BFD"/>
                </a:solidFill>
                <a:latin typeface="Arial" panose="020B0604020202020204" pitchFamily="34" charset="0"/>
              </a:rPr>
              <a:t>?</a:t>
            </a:r>
            <a:endParaRPr lang="en-CA" sz="7200" b="1" dirty="0">
              <a:solidFill>
                <a:srgbClr val="A92BFD"/>
              </a:solidFill>
            </a:endParaRPr>
          </a:p>
        </p:txBody>
      </p:sp>
      <p:sp>
        <p:nvSpPr>
          <p:cNvPr id="16" name="Rectangle 15"/>
          <p:cNvSpPr/>
          <p:nvPr/>
        </p:nvSpPr>
        <p:spPr>
          <a:xfrm>
            <a:off x="10870645" y="1564216"/>
            <a:ext cx="748923" cy="1200329"/>
          </a:xfrm>
          <a:prstGeom prst="rect">
            <a:avLst/>
          </a:prstGeom>
        </p:spPr>
        <p:txBody>
          <a:bodyPr wrap="none">
            <a:spAutoFit/>
          </a:bodyPr>
          <a:lstStyle/>
          <a:p>
            <a:r>
              <a:rPr lang="fr-FR" sz="7200" b="1" dirty="0">
                <a:solidFill>
                  <a:schemeClr val="accent6"/>
                </a:solidFill>
                <a:latin typeface="Arial" panose="020B0604020202020204" pitchFamily="34" charset="0"/>
              </a:rPr>
              <a:t>?</a:t>
            </a:r>
            <a:endParaRPr lang="en-CA" sz="7200" b="1" dirty="0">
              <a:solidFill>
                <a:schemeClr val="accent6"/>
              </a:solidFill>
            </a:endParaRPr>
          </a:p>
        </p:txBody>
      </p:sp>
      <p:sp>
        <p:nvSpPr>
          <p:cNvPr id="17" name="Rectangle 16"/>
          <p:cNvSpPr/>
          <p:nvPr/>
        </p:nvSpPr>
        <p:spPr>
          <a:xfrm>
            <a:off x="6571472" y="4766423"/>
            <a:ext cx="748923" cy="1200329"/>
          </a:xfrm>
          <a:prstGeom prst="rect">
            <a:avLst/>
          </a:prstGeom>
        </p:spPr>
        <p:txBody>
          <a:bodyPr wrap="none">
            <a:spAutoFit/>
          </a:bodyPr>
          <a:lstStyle/>
          <a:p>
            <a:r>
              <a:rPr lang="fr-FR" sz="7200" b="1" dirty="0">
                <a:solidFill>
                  <a:schemeClr val="accent3"/>
                </a:solidFill>
                <a:latin typeface="Arial" panose="020B0604020202020204" pitchFamily="34" charset="0"/>
              </a:rPr>
              <a:t>?</a:t>
            </a:r>
            <a:endParaRPr lang="en-CA" sz="7200" b="1" dirty="0">
              <a:solidFill>
                <a:schemeClr val="accent3"/>
              </a:solidFill>
            </a:endParaRPr>
          </a:p>
        </p:txBody>
      </p:sp>
      <p:sp>
        <p:nvSpPr>
          <p:cNvPr id="18" name="Rectangle 17"/>
          <p:cNvSpPr/>
          <p:nvPr/>
        </p:nvSpPr>
        <p:spPr>
          <a:xfrm>
            <a:off x="382494" y="5908348"/>
            <a:ext cx="11145102" cy="369332"/>
          </a:xfrm>
          <a:prstGeom prst="rect">
            <a:avLst/>
          </a:prstGeom>
        </p:spPr>
        <p:txBody>
          <a:bodyPr wrap="none">
            <a:spAutoFit/>
          </a:bodyPr>
          <a:lstStyle/>
          <a:p>
            <a:pPr fontAlgn="base"/>
            <a:r>
              <a:rPr lang="fr-FR" dirty="0" smtClean="0">
                <a:solidFill>
                  <a:srgbClr val="000000"/>
                </a:solidFill>
                <a:latin typeface="Arial" panose="020B0604020202020204" pitchFamily="34" charset="0"/>
              </a:rPr>
              <a:t>Serions-nous capable de reproduire les même résultats ? Avons-nous tout ce dont nous avons besoin ?</a:t>
            </a:r>
            <a:endParaRPr lang="en-CA" dirty="0">
              <a:solidFill>
                <a:srgbClr val="000000"/>
              </a:solidFill>
              <a:latin typeface="Arial" panose="020B0604020202020204" pitchFamily="34" charset="0"/>
            </a:endParaRPr>
          </a:p>
        </p:txBody>
      </p:sp>
    </p:spTree>
    <p:extLst>
      <p:ext uri="{BB962C8B-B14F-4D97-AF65-F5344CB8AC3E}">
        <p14:creationId xmlns:p14="http://schemas.microsoft.com/office/powerpoint/2010/main" val="1689017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Annexe</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28</a:t>
            </a:fld>
            <a:endParaRPr lang="en-CA"/>
          </a:p>
        </p:txBody>
      </p:sp>
    </p:spTree>
    <p:extLst>
      <p:ext uri="{BB962C8B-B14F-4D97-AF65-F5344CB8AC3E}">
        <p14:creationId xmlns:p14="http://schemas.microsoft.com/office/powerpoint/2010/main" val="91296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Sujet de discussion proposé</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3</a:t>
            </a:fld>
            <a:endParaRPr lang="en-CA"/>
          </a:p>
        </p:txBody>
      </p:sp>
      <p:sp>
        <p:nvSpPr>
          <p:cNvPr id="2" name="Rectangle 1"/>
          <p:cNvSpPr/>
          <p:nvPr/>
        </p:nvSpPr>
        <p:spPr>
          <a:xfrm>
            <a:off x="346298" y="1145567"/>
            <a:ext cx="11273270" cy="584775"/>
          </a:xfrm>
          <a:prstGeom prst="rect">
            <a:avLst/>
          </a:prstGeom>
          <a:ln w="19050">
            <a:solidFill>
              <a:schemeClr val="tx1"/>
            </a:solidFill>
          </a:ln>
        </p:spPr>
        <p:txBody>
          <a:bodyPr wrap="square">
            <a:spAutoFit/>
          </a:bodyPr>
          <a:lstStyle/>
          <a:p>
            <a:pPr algn="ctr" fontAlgn="base"/>
            <a:r>
              <a:rPr lang="fr-FR" sz="3200" b="1" dirty="0" smtClean="0">
                <a:solidFill>
                  <a:srgbClr val="000000"/>
                </a:solidFill>
              </a:rPr>
              <a:t>Qu’avez-vous </a:t>
            </a:r>
            <a:r>
              <a:rPr lang="fr-FR" sz="3200" b="1" dirty="0" smtClean="0">
                <a:solidFill>
                  <a:srgbClr val="FF0000"/>
                </a:solidFill>
              </a:rPr>
              <a:t>retenu</a:t>
            </a:r>
            <a:r>
              <a:rPr lang="fr-FR" sz="3200" b="1" dirty="0" smtClean="0">
                <a:solidFill>
                  <a:srgbClr val="000000"/>
                </a:solidFill>
              </a:rPr>
              <a:t> </a:t>
            </a:r>
            <a:r>
              <a:rPr lang="fr-FR" sz="3200" b="1" dirty="0">
                <a:solidFill>
                  <a:srgbClr val="000000"/>
                </a:solidFill>
              </a:rPr>
              <a:t>de l’article que </a:t>
            </a:r>
            <a:r>
              <a:rPr lang="fr-FR" sz="3200" b="1" dirty="0" smtClean="0">
                <a:solidFill>
                  <a:srgbClr val="000000"/>
                </a:solidFill>
              </a:rPr>
              <a:t>vous pourrez </a:t>
            </a:r>
            <a:r>
              <a:rPr lang="fr-FR" sz="3200" b="1" dirty="0" smtClean="0">
                <a:solidFill>
                  <a:srgbClr val="FF0000"/>
                </a:solidFill>
              </a:rPr>
              <a:t>transmettre</a:t>
            </a:r>
            <a:r>
              <a:rPr lang="fr-FR" sz="3200" b="1" dirty="0" smtClean="0">
                <a:solidFill>
                  <a:srgbClr val="000000"/>
                </a:solidFill>
              </a:rPr>
              <a:t> ?</a:t>
            </a:r>
            <a:endParaRPr lang="fr-FR" sz="3200" b="1" dirty="0" smtClean="0">
              <a:solidFill>
                <a:srgbClr val="000000"/>
              </a:solidFill>
            </a:endParaRPr>
          </a:p>
        </p:txBody>
      </p:sp>
      <p:sp>
        <p:nvSpPr>
          <p:cNvPr id="5" name="Rectangle 4"/>
          <p:cNvSpPr/>
          <p:nvPr/>
        </p:nvSpPr>
        <p:spPr>
          <a:xfrm>
            <a:off x="1230566" y="4997256"/>
            <a:ext cx="4479111" cy="369332"/>
          </a:xfrm>
          <a:prstGeom prst="rect">
            <a:avLst/>
          </a:prstGeom>
        </p:spPr>
        <p:txBody>
          <a:bodyPr wrap="none">
            <a:spAutoFit/>
          </a:bodyPr>
          <a:lstStyle/>
          <a:p>
            <a:pPr fontAlgn="base"/>
            <a:r>
              <a:rPr lang="fr-FR" dirty="0">
                <a:solidFill>
                  <a:srgbClr val="000000"/>
                </a:solidFill>
              </a:rPr>
              <a:t>Comment pourriez-vous utiliser les résultats </a:t>
            </a:r>
            <a:r>
              <a:rPr lang="fr-FR" dirty="0" smtClean="0">
                <a:solidFill>
                  <a:srgbClr val="000000"/>
                </a:solidFill>
              </a:rPr>
              <a:t>?</a:t>
            </a:r>
            <a:endParaRPr lang="en-CA" dirty="0">
              <a:solidFill>
                <a:srgbClr val="000000"/>
              </a:solidFill>
            </a:endParaRPr>
          </a:p>
        </p:txBody>
      </p:sp>
      <p:sp>
        <p:nvSpPr>
          <p:cNvPr id="8" name="Rectangle 7"/>
          <p:cNvSpPr/>
          <p:nvPr/>
        </p:nvSpPr>
        <p:spPr>
          <a:xfrm>
            <a:off x="2413353" y="2692426"/>
            <a:ext cx="5325945" cy="369332"/>
          </a:xfrm>
          <a:prstGeom prst="rect">
            <a:avLst/>
          </a:prstGeom>
        </p:spPr>
        <p:txBody>
          <a:bodyPr wrap="none">
            <a:spAutoFit/>
          </a:bodyPr>
          <a:lstStyle/>
          <a:p>
            <a:pPr fontAlgn="base"/>
            <a:r>
              <a:rPr lang="fr-FR" dirty="0" smtClean="0">
                <a:solidFill>
                  <a:srgbClr val="000000"/>
                </a:solidFill>
              </a:rPr>
              <a:t>Faites-vous confiance aux résultats et à la conclusion ? </a:t>
            </a:r>
            <a:endParaRPr lang="en-CA" dirty="0">
              <a:solidFill>
                <a:srgbClr val="000000"/>
              </a:solidFill>
            </a:endParaRPr>
          </a:p>
        </p:txBody>
      </p:sp>
      <p:sp>
        <p:nvSpPr>
          <p:cNvPr id="6" name="Rectangle 5"/>
          <p:cNvSpPr/>
          <p:nvPr/>
        </p:nvSpPr>
        <p:spPr>
          <a:xfrm>
            <a:off x="1363995" y="3506453"/>
            <a:ext cx="9182100" cy="369332"/>
          </a:xfrm>
          <a:prstGeom prst="rect">
            <a:avLst/>
          </a:prstGeom>
        </p:spPr>
        <p:txBody>
          <a:bodyPr wrap="square">
            <a:spAutoFit/>
          </a:bodyPr>
          <a:lstStyle/>
          <a:p>
            <a:pPr fontAlgn="base"/>
            <a:r>
              <a:rPr lang="fr-FR" dirty="0">
                <a:solidFill>
                  <a:srgbClr val="000000"/>
                </a:solidFill>
              </a:rPr>
              <a:t>En gros, </a:t>
            </a:r>
            <a:r>
              <a:rPr lang="fr-FR" dirty="0" smtClean="0">
                <a:solidFill>
                  <a:srgbClr val="000000"/>
                </a:solidFill>
              </a:rPr>
              <a:t>en quoi cette recherche peut-elle </a:t>
            </a:r>
            <a:r>
              <a:rPr lang="fr-FR" dirty="0">
                <a:solidFill>
                  <a:srgbClr val="000000"/>
                </a:solidFill>
              </a:rPr>
              <a:t>servir, est-ce que cela aide la communauté ?</a:t>
            </a:r>
          </a:p>
        </p:txBody>
      </p:sp>
      <p:sp>
        <p:nvSpPr>
          <p:cNvPr id="7" name="Rectangle 6"/>
          <p:cNvSpPr/>
          <p:nvPr/>
        </p:nvSpPr>
        <p:spPr>
          <a:xfrm>
            <a:off x="786522" y="2515263"/>
            <a:ext cx="612668" cy="1200329"/>
          </a:xfrm>
          <a:prstGeom prst="rect">
            <a:avLst/>
          </a:prstGeom>
        </p:spPr>
        <p:txBody>
          <a:bodyPr wrap="none">
            <a:spAutoFit/>
          </a:bodyPr>
          <a:lstStyle/>
          <a:p>
            <a:r>
              <a:rPr lang="fr-FR" sz="7200" b="1" dirty="0">
                <a:solidFill>
                  <a:schemeClr val="accent5"/>
                </a:solidFill>
              </a:rPr>
              <a:t>?</a:t>
            </a:r>
            <a:endParaRPr lang="en-CA" sz="7200" b="1" dirty="0">
              <a:solidFill>
                <a:schemeClr val="accent5"/>
              </a:solidFill>
            </a:endParaRPr>
          </a:p>
        </p:txBody>
      </p:sp>
      <p:sp>
        <p:nvSpPr>
          <p:cNvPr id="11" name="Rectangle 10"/>
          <p:cNvSpPr/>
          <p:nvPr/>
        </p:nvSpPr>
        <p:spPr>
          <a:xfrm>
            <a:off x="9797172" y="4186713"/>
            <a:ext cx="612668" cy="1200329"/>
          </a:xfrm>
          <a:prstGeom prst="rect">
            <a:avLst/>
          </a:prstGeom>
        </p:spPr>
        <p:txBody>
          <a:bodyPr wrap="none">
            <a:spAutoFit/>
          </a:bodyPr>
          <a:lstStyle/>
          <a:p>
            <a:r>
              <a:rPr lang="fr-FR" sz="7200" b="1" dirty="0">
                <a:solidFill>
                  <a:schemeClr val="accent4">
                    <a:lumMod val="60000"/>
                    <a:lumOff val="40000"/>
                  </a:schemeClr>
                </a:solidFill>
              </a:rPr>
              <a:t>?</a:t>
            </a:r>
            <a:endParaRPr lang="en-CA" sz="7200" b="1" dirty="0">
              <a:solidFill>
                <a:schemeClr val="accent4">
                  <a:lumMod val="60000"/>
                  <a:lumOff val="40000"/>
                </a:schemeClr>
              </a:solidFill>
            </a:endParaRPr>
          </a:p>
        </p:txBody>
      </p:sp>
      <p:sp>
        <p:nvSpPr>
          <p:cNvPr id="12" name="Rectangle 11"/>
          <p:cNvSpPr/>
          <p:nvPr/>
        </p:nvSpPr>
        <p:spPr>
          <a:xfrm>
            <a:off x="8124350" y="2146710"/>
            <a:ext cx="612668" cy="1200329"/>
          </a:xfrm>
          <a:prstGeom prst="rect">
            <a:avLst/>
          </a:prstGeom>
        </p:spPr>
        <p:txBody>
          <a:bodyPr wrap="none">
            <a:spAutoFit/>
          </a:bodyPr>
          <a:lstStyle/>
          <a:p>
            <a:r>
              <a:rPr lang="fr-FR" sz="7200" b="1" dirty="0">
                <a:solidFill>
                  <a:schemeClr val="accent2"/>
                </a:solidFill>
              </a:rPr>
              <a:t>?</a:t>
            </a:r>
            <a:endParaRPr lang="en-CA" sz="7200" b="1" dirty="0">
              <a:solidFill>
                <a:schemeClr val="accent2"/>
              </a:solidFill>
            </a:endParaRPr>
          </a:p>
        </p:txBody>
      </p:sp>
      <p:sp>
        <p:nvSpPr>
          <p:cNvPr id="14" name="Rectangle 13"/>
          <p:cNvSpPr/>
          <p:nvPr/>
        </p:nvSpPr>
        <p:spPr>
          <a:xfrm>
            <a:off x="1545716" y="3796927"/>
            <a:ext cx="612668" cy="1200329"/>
          </a:xfrm>
          <a:prstGeom prst="rect">
            <a:avLst/>
          </a:prstGeom>
        </p:spPr>
        <p:txBody>
          <a:bodyPr wrap="none">
            <a:spAutoFit/>
          </a:bodyPr>
          <a:lstStyle/>
          <a:p>
            <a:r>
              <a:rPr lang="fr-FR" sz="7200" b="1" dirty="0">
                <a:solidFill>
                  <a:srgbClr val="A92BFD"/>
                </a:solidFill>
              </a:rPr>
              <a:t>?</a:t>
            </a:r>
            <a:endParaRPr lang="en-CA" sz="7200" b="1" dirty="0">
              <a:solidFill>
                <a:srgbClr val="A92BFD"/>
              </a:solidFill>
            </a:endParaRPr>
          </a:p>
        </p:txBody>
      </p:sp>
      <p:sp>
        <p:nvSpPr>
          <p:cNvPr id="16" name="Rectangle 15"/>
          <p:cNvSpPr/>
          <p:nvPr/>
        </p:nvSpPr>
        <p:spPr>
          <a:xfrm>
            <a:off x="10870645" y="1564216"/>
            <a:ext cx="612668" cy="1200329"/>
          </a:xfrm>
          <a:prstGeom prst="rect">
            <a:avLst/>
          </a:prstGeom>
        </p:spPr>
        <p:txBody>
          <a:bodyPr wrap="none">
            <a:spAutoFit/>
          </a:bodyPr>
          <a:lstStyle/>
          <a:p>
            <a:r>
              <a:rPr lang="fr-FR" sz="7200" b="1" dirty="0">
                <a:solidFill>
                  <a:schemeClr val="accent6"/>
                </a:solidFill>
              </a:rPr>
              <a:t>?</a:t>
            </a:r>
            <a:endParaRPr lang="en-CA" sz="7200" b="1" dirty="0">
              <a:solidFill>
                <a:schemeClr val="accent6"/>
              </a:solidFill>
            </a:endParaRPr>
          </a:p>
        </p:txBody>
      </p:sp>
      <p:sp>
        <p:nvSpPr>
          <p:cNvPr id="17" name="Rectangle 16"/>
          <p:cNvSpPr/>
          <p:nvPr/>
        </p:nvSpPr>
        <p:spPr>
          <a:xfrm>
            <a:off x="6571472" y="4766423"/>
            <a:ext cx="612668" cy="1200329"/>
          </a:xfrm>
          <a:prstGeom prst="rect">
            <a:avLst/>
          </a:prstGeom>
        </p:spPr>
        <p:txBody>
          <a:bodyPr wrap="none">
            <a:spAutoFit/>
          </a:bodyPr>
          <a:lstStyle/>
          <a:p>
            <a:r>
              <a:rPr lang="fr-FR" sz="7200" b="1" dirty="0">
                <a:solidFill>
                  <a:schemeClr val="accent3"/>
                </a:solidFill>
              </a:rPr>
              <a:t>?</a:t>
            </a:r>
            <a:endParaRPr lang="en-CA" sz="7200" b="1" dirty="0">
              <a:solidFill>
                <a:schemeClr val="accent3"/>
              </a:solidFill>
            </a:endParaRPr>
          </a:p>
        </p:txBody>
      </p:sp>
      <p:sp>
        <p:nvSpPr>
          <p:cNvPr id="18" name="Rectangle 17"/>
          <p:cNvSpPr/>
          <p:nvPr/>
        </p:nvSpPr>
        <p:spPr>
          <a:xfrm>
            <a:off x="3891250" y="5966564"/>
            <a:ext cx="5507854" cy="369332"/>
          </a:xfrm>
          <a:prstGeom prst="rect">
            <a:avLst/>
          </a:prstGeom>
        </p:spPr>
        <p:txBody>
          <a:bodyPr wrap="none">
            <a:spAutoFit/>
          </a:bodyPr>
          <a:lstStyle/>
          <a:p>
            <a:pPr fontAlgn="base"/>
            <a:r>
              <a:rPr lang="fr-FR" dirty="0" smtClean="0">
                <a:solidFill>
                  <a:srgbClr val="000000"/>
                </a:solidFill>
              </a:rPr>
              <a:t>Serions-nous capable de reproduire les même résultats </a:t>
            </a:r>
            <a:r>
              <a:rPr lang="fr-FR" dirty="0" smtClean="0">
                <a:solidFill>
                  <a:srgbClr val="000000"/>
                </a:solidFill>
              </a:rPr>
              <a:t>?</a:t>
            </a:r>
            <a:endParaRPr lang="en-CA" dirty="0">
              <a:solidFill>
                <a:srgbClr val="000000"/>
              </a:solidFill>
            </a:endParaRPr>
          </a:p>
        </p:txBody>
      </p:sp>
    </p:spTree>
    <p:extLst>
      <p:ext uri="{BB962C8B-B14F-4D97-AF65-F5344CB8AC3E}">
        <p14:creationId xmlns:p14="http://schemas.microsoft.com/office/powerpoint/2010/main" val="426324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962" y="1666846"/>
            <a:ext cx="10756749" cy="2568965"/>
          </a:xfrm>
          <a:prstGeom prst="rect">
            <a:avLst/>
          </a:prstGeom>
        </p:spPr>
        <p:style>
          <a:lnRef idx="2">
            <a:schemeClr val="accent5"/>
          </a:lnRef>
          <a:fillRef idx="1">
            <a:schemeClr val="lt1"/>
          </a:fillRef>
          <a:effectRef idx="0">
            <a:schemeClr val="accent5"/>
          </a:effectRef>
          <a:fontRef idx="minor">
            <a:schemeClr val="dk1"/>
          </a:fontRef>
        </p:style>
      </p:pic>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Problématique, hypothèses et objectif</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4</a:t>
            </a:fld>
            <a:endParaRPr lang="en-CA"/>
          </a:p>
        </p:txBody>
      </p:sp>
      <p:sp>
        <p:nvSpPr>
          <p:cNvPr id="12" name="Rectangle 11"/>
          <p:cNvSpPr/>
          <p:nvPr/>
        </p:nvSpPr>
        <p:spPr>
          <a:xfrm>
            <a:off x="885193" y="3718726"/>
            <a:ext cx="1258678" cy="26161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a:spAutoFit/>
          </a:bodyPr>
          <a:lstStyle/>
          <a:p>
            <a:r>
              <a:rPr lang="en-CA" sz="1100" dirty="0" smtClean="0"/>
              <a:t>Le Falher V. (2021)</a:t>
            </a:r>
            <a:endParaRPr lang="en-CA" sz="1100" dirty="0"/>
          </a:p>
        </p:txBody>
      </p:sp>
      <p:sp>
        <p:nvSpPr>
          <p:cNvPr id="6" name="Rectangle 5"/>
          <p:cNvSpPr/>
          <p:nvPr/>
        </p:nvSpPr>
        <p:spPr>
          <a:xfrm>
            <a:off x="1535839" y="4466642"/>
            <a:ext cx="7599283" cy="67185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ct val="150000"/>
              </a:lnSpc>
              <a:spcAft>
                <a:spcPts val="600"/>
              </a:spcAft>
            </a:pPr>
            <a:r>
              <a:rPr lang="fr-FR" sz="2800" dirty="0"/>
              <a:t>Objectif</a:t>
            </a:r>
            <a:endParaRPr lang="en-CA" sz="2400" dirty="0"/>
          </a:p>
        </p:txBody>
      </p:sp>
      <p:sp>
        <p:nvSpPr>
          <p:cNvPr id="18" name="Rectangle 17"/>
          <p:cNvSpPr/>
          <p:nvPr/>
        </p:nvSpPr>
        <p:spPr>
          <a:xfrm>
            <a:off x="1535838" y="5205306"/>
            <a:ext cx="7599284"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CA" dirty="0" err="1" smtClean="0"/>
              <a:t>Une</a:t>
            </a:r>
            <a:r>
              <a:rPr lang="en-CA" dirty="0" smtClean="0"/>
              <a:t> </a:t>
            </a:r>
            <a:r>
              <a:rPr lang="en-CA" dirty="0" err="1"/>
              <a:t>prévision</a:t>
            </a:r>
            <a:r>
              <a:rPr lang="en-CA" dirty="0"/>
              <a:t> </a:t>
            </a:r>
            <a:r>
              <a:rPr lang="en-CA" dirty="0" err="1"/>
              <a:t>saisonnière</a:t>
            </a:r>
            <a:r>
              <a:rPr lang="en-CA" dirty="0"/>
              <a:t> </a:t>
            </a:r>
            <a:r>
              <a:rPr lang="en-CA" dirty="0" smtClean="0"/>
              <a:t>de </a:t>
            </a:r>
            <a:r>
              <a:rPr lang="en-CA" dirty="0" err="1" smtClean="0"/>
              <a:t>l’augmentation</a:t>
            </a:r>
            <a:r>
              <a:rPr lang="en-CA" dirty="0" smtClean="0"/>
              <a:t> </a:t>
            </a:r>
            <a:r>
              <a:rPr lang="en-CA" dirty="0" err="1" smtClean="0"/>
              <a:t>aiderait</a:t>
            </a:r>
            <a:r>
              <a:rPr lang="en-CA" dirty="0" smtClean="0"/>
              <a:t> </a:t>
            </a:r>
            <a:r>
              <a:rPr lang="en-CA" dirty="0"/>
              <a:t>les </a:t>
            </a:r>
            <a:r>
              <a:rPr lang="en-CA" dirty="0" err="1"/>
              <a:t>gestionnaires</a:t>
            </a:r>
            <a:r>
              <a:rPr lang="en-CA" dirty="0"/>
              <a:t> à </a:t>
            </a:r>
            <a:r>
              <a:rPr lang="en-CA" dirty="0" err="1"/>
              <a:t>planifier</a:t>
            </a:r>
            <a:r>
              <a:rPr lang="en-CA" dirty="0"/>
              <a:t> des </a:t>
            </a:r>
            <a:r>
              <a:rPr lang="en-CA" dirty="0" err="1"/>
              <a:t>stratégies</a:t>
            </a:r>
            <a:r>
              <a:rPr lang="en-CA" dirty="0"/>
              <a:t> </a:t>
            </a:r>
            <a:r>
              <a:rPr lang="en-CA" dirty="0" err="1" smtClean="0"/>
              <a:t>d'atténuation</a:t>
            </a:r>
            <a:r>
              <a:rPr lang="en-CA" dirty="0" smtClean="0"/>
              <a:t>.</a:t>
            </a:r>
            <a:endParaRPr lang="en-CA" dirty="0"/>
          </a:p>
        </p:txBody>
      </p:sp>
      <p:sp>
        <p:nvSpPr>
          <p:cNvPr id="16" name="Rectangle 15"/>
          <p:cNvSpPr/>
          <p:nvPr/>
        </p:nvSpPr>
        <p:spPr>
          <a:xfrm>
            <a:off x="7236104" y="1515504"/>
            <a:ext cx="4308629" cy="73866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buFont typeface="Arial" panose="020B0604020202020204" pitchFamily="34" charset="0"/>
              <a:buChar char="•"/>
            </a:pPr>
            <a:r>
              <a:rPr lang="fr-FR" sz="1400" dirty="0" smtClean="0">
                <a:solidFill>
                  <a:srgbClr val="000000"/>
                </a:solidFill>
              </a:rPr>
              <a:t>Produit </a:t>
            </a:r>
            <a:r>
              <a:rPr lang="fr-FR" sz="1400" dirty="0">
                <a:solidFill>
                  <a:srgbClr val="000000"/>
                </a:solidFill>
              </a:rPr>
              <a:t>des composés nocifs et </a:t>
            </a:r>
            <a:r>
              <a:rPr lang="fr-FR" sz="1400" dirty="0" smtClean="0">
                <a:solidFill>
                  <a:srgbClr val="000000"/>
                </a:solidFill>
              </a:rPr>
              <a:t>toxiques</a:t>
            </a:r>
          </a:p>
          <a:p>
            <a:pPr marL="285750" indent="-285750">
              <a:buFont typeface="Arial" panose="020B0604020202020204" pitchFamily="34" charset="0"/>
              <a:buChar char="•"/>
            </a:pPr>
            <a:r>
              <a:rPr lang="fr-FR" sz="1400" dirty="0" smtClean="0">
                <a:solidFill>
                  <a:srgbClr val="000000"/>
                </a:solidFill>
              </a:rPr>
              <a:t>Mortalités animal </a:t>
            </a:r>
            <a:r>
              <a:rPr lang="fr-FR" sz="1400" dirty="0">
                <a:solidFill>
                  <a:srgbClr val="000000"/>
                </a:solidFill>
              </a:rPr>
              <a:t>et risques pour la santé </a:t>
            </a:r>
            <a:r>
              <a:rPr lang="fr-FR" sz="1400" dirty="0" smtClean="0">
                <a:solidFill>
                  <a:srgbClr val="000000"/>
                </a:solidFill>
              </a:rPr>
              <a:t>humaine</a:t>
            </a:r>
          </a:p>
          <a:p>
            <a:pPr marL="285750" indent="-285750">
              <a:buFont typeface="Arial" panose="020B0604020202020204" pitchFamily="34" charset="0"/>
              <a:buChar char="•"/>
            </a:pPr>
            <a:r>
              <a:rPr lang="fr-FR" sz="1400" dirty="0" smtClean="0">
                <a:solidFill>
                  <a:srgbClr val="000000"/>
                </a:solidFill>
              </a:rPr>
              <a:t>Problèmes </a:t>
            </a:r>
            <a:r>
              <a:rPr lang="fr-FR" sz="1400" dirty="0">
                <a:solidFill>
                  <a:srgbClr val="000000"/>
                </a:solidFill>
              </a:rPr>
              <a:t>de goût et d'odeur dans l'eau </a:t>
            </a:r>
            <a:r>
              <a:rPr lang="fr-FR" sz="1400" dirty="0" smtClean="0">
                <a:solidFill>
                  <a:srgbClr val="000000"/>
                </a:solidFill>
              </a:rPr>
              <a:t>potable</a:t>
            </a:r>
            <a:endParaRPr lang="en-CA" sz="1400" dirty="0"/>
          </a:p>
        </p:txBody>
      </p:sp>
      <p:sp>
        <p:nvSpPr>
          <p:cNvPr id="10" name="Rectangle 9"/>
          <p:cNvSpPr/>
          <p:nvPr/>
        </p:nvSpPr>
        <p:spPr>
          <a:xfrm>
            <a:off x="645940" y="1239123"/>
            <a:ext cx="5519524" cy="461665"/>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CA" sz="2400" dirty="0" smtClean="0">
                <a:solidFill>
                  <a:srgbClr val="000000"/>
                </a:solidFill>
              </a:rPr>
              <a:t>Augmentation </a:t>
            </a:r>
            <a:r>
              <a:rPr lang="en-CA" sz="2400" dirty="0" err="1" smtClean="0">
                <a:solidFill>
                  <a:srgbClr val="000000"/>
                </a:solidFill>
              </a:rPr>
              <a:t>cyanobactériennes</a:t>
            </a:r>
            <a:r>
              <a:rPr lang="en-CA" sz="2400" dirty="0" smtClean="0">
                <a:solidFill>
                  <a:srgbClr val="000000"/>
                </a:solidFill>
              </a:rPr>
              <a:t> (bloom)</a:t>
            </a:r>
            <a:endParaRPr lang="en-CA" sz="2400" dirty="0"/>
          </a:p>
        </p:txBody>
      </p:sp>
      <p:sp>
        <p:nvSpPr>
          <p:cNvPr id="17" name="Rectangle 16"/>
          <p:cNvSpPr/>
          <p:nvPr/>
        </p:nvSpPr>
        <p:spPr>
          <a:xfrm>
            <a:off x="7165082" y="1167586"/>
            <a:ext cx="1237455"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CA" dirty="0" err="1">
                <a:solidFill>
                  <a:srgbClr val="000000"/>
                </a:solidFill>
              </a:rPr>
              <a:t>Microcystis</a:t>
            </a:r>
            <a:endParaRPr lang="en-CA" dirty="0"/>
          </a:p>
        </p:txBody>
      </p:sp>
    </p:spTree>
    <p:extLst>
      <p:ext uri="{BB962C8B-B14F-4D97-AF65-F5344CB8AC3E}">
        <p14:creationId xmlns:p14="http://schemas.microsoft.com/office/powerpoint/2010/main" val="124019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Ce que l’on sait</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5</a:t>
            </a:fld>
            <a:endParaRPr lang="en-CA"/>
          </a:p>
        </p:txBody>
      </p:sp>
      <p:sp>
        <p:nvSpPr>
          <p:cNvPr id="4" name="Rectangle 3"/>
          <p:cNvSpPr/>
          <p:nvPr/>
        </p:nvSpPr>
        <p:spPr>
          <a:xfrm>
            <a:off x="563954" y="1120883"/>
            <a:ext cx="9325482" cy="4708981"/>
          </a:xfrm>
          <a:prstGeom prst="rect">
            <a:avLst/>
          </a:prstGeom>
        </p:spPr>
        <p:txBody>
          <a:bodyPr wrap="square">
            <a:spAutoFit/>
          </a:bodyPr>
          <a:lstStyle/>
          <a:p>
            <a:pPr marL="285750" indent="-285750" fontAlgn="base">
              <a:buFont typeface="Arial" panose="020B0604020202020204" pitchFamily="34" charset="0"/>
              <a:buChar char="•"/>
            </a:pPr>
            <a:r>
              <a:rPr lang="fr-FR" sz="2000" dirty="0" smtClean="0">
                <a:solidFill>
                  <a:srgbClr val="000000"/>
                </a:solidFill>
                <a:latin typeface="Arial" panose="020B0604020202020204" pitchFamily="34" charset="0"/>
              </a:rPr>
              <a:t>La </a:t>
            </a:r>
            <a:r>
              <a:rPr lang="fr-FR" sz="2000" dirty="0">
                <a:solidFill>
                  <a:srgbClr val="000000"/>
                </a:solidFill>
                <a:latin typeface="Arial" panose="020B0604020202020204" pitchFamily="34" charset="0"/>
              </a:rPr>
              <a:t>charge annuelle totale de </a:t>
            </a:r>
            <a:r>
              <a:rPr lang="fr-FR" sz="2000" dirty="0">
                <a:solidFill>
                  <a:srgbClr val="FF0000"/>
                </a:solidFill>
                <a:latin typeface="Arial" panose="020B0604020202020204" pitchFamily="34" charset="0"/>
              </a:rPr>
              <a:t>phosphore</a:t>
            </a:r>
            <a:r>
              <a:rPr lang="fr-FR" sz="2000" dirty="0">
                <a:solidFill>
                  <a:srgbClr val="000000"/>
                </a:solidFill>
                <a:latin typeface="Arial" panose="020B0604020202020204" pitchFamily="34" charset="0"/>
              </a:rPr>
              <a:t> (TP) n'a pas </a:t>
            </a:r>
            <a:r>
              <a:rPr lang="fr-FR" sz="2000" dirty="0" smtClean="0">
                <a:solidFill>
                  <a:srgbClr val="000000"/>
                </a:solidFill>
                <a:latin typeface="Arial" panose="020B0604020202020204" pitchFamily="34" charset="0"/>
              </a:rPr>
              <a:t>changé</a:t>
            </a:r>
          </a:p>
          <a:p>
            <a:pPr marL="742950" lvl="1" indent="-285750" fontAlgn="base">
              <a:buFont typeface="Arial" panose="020B0604020202020204" pitchFamily="34" charset="0"/>
              <a:buChar char="•"/>
            </a:pPr>
            <a:r>
              <a:rPr lang="fr-FR" sz="2000" dirty="0" smtClean="0">
                <a:solidFill>
                  <a:srgbClr val="000000"/>
                </a:solidFill>
                <a:latin typeface="Arial" panose="020B0604020202020204" pitchFamily="34" charset="0"/>
              </a:rPr>
              <a:t>mais </a:t>
            </a:r>
            <a:r>
              <a:rPr lang="fr-FR" sz="2000" dirty="0">
                <a:solidFill>
                  <a:srgbClr val="000000"/>
                </a:solidFill>
                <a:latin typeface="Arial" panose="020B0604020202020204" pitchFamily="34" charset="0"/>
              </a:rPr>
              <a:t>les charges annuelles de phosphore réactif soluble (SRP) ont augmenté</a:t>
            </a:r>
            <a:r>
              <a:rPr lang="fr-FR" sz="2000" dirty="0" smtClean="0">
                <a:solidFill>
                  <a:srgbClr val="000000"/>
                </a:solidFill>
                <a:latin typeface="Arial" panose="020B0604020202020204" pitchFamily="34" charset="0"/>
              </a:rPr>
              <a:t>.</a:t>
            </a:r>
          </a:p>
          <a:p>
            <a:pPr marL="742950" lvl="1" indent="-285750" fontAlgn="base">
              <a:buFont typeface="Arial" panose="020B0604020202020204" pitchFamily="34" charset="0"/>
              <a:buChar char="•"/>
            </a:pPr>
            <a:endParaRPr lang="fr-FR" sz="2000" dirty="0">
              <a:solidFill>
                <a:srgbClr val="000000"/>
              </a:solidFill>
              <a:latin typeface="Arial" panose="020B0604020202020204" pitchFamily="34" charset="0"/>
            </a:endParaRPr>
          </a:p>
          <a:p>
            <a:pPr marL="285750" indent="-285750" fontAlgn="base">
              <a:buFont typeface="Arial" panose="020B0604020202020204" pitchFamily="34" charset="0"/>
              <a:buChar char="•"/>
            </a:pPr>
            <a:r>
              <a:rPr lang="fr-FR" sz="2000" dirty="0">
                <a:solidFill>
                  <a:srgbClr val="000000"/>
                </a:solidFill>
                <a:latin typeface="Arial" panose="020B0604020202020204" pitchFamily="34" charset="0"/>
              </a:rPr>
              <a:t>Perturbations écologiques causées par les </a:t>
            </a:r>
            <a:r>
              <a:rPr lang="fr-FR" sz="2000" dirty="0">
                <a:solidFill>
                  <a:srgbClr val="FF0000"/>
                </a:solidFill>
                <a:latin typeface="Arial" panose="020B0604020202020204" pitchFamily="34" charset="0"/>
              </a:rPr>
              <a:t>moules</a:t>
            </a:r>
            <a:r>
              <a:rPr lang="fr-FR" sz="2000" dirty="0">
                <a:solidFill>
                  <a:srgbClr val="000000"/>
                </a:solidFill>
                <a:latin typeface="Arial" panose="020B0604020202020204" pitchFamily="34" charset="0"/>
              </a:rPr>
              <a:t> envahissantes du genre </a:t>
            </a:r>
            <a:r>
              <a:rPr lang="fr-FR" sz="2000" dirty="0" err="1" smtClean="0">
                <a:solidFill>
                  <a:srgbClr val="000000"/>
                </a:solidFill>
                <a:latin typeface="Arial" panose="020B0604020202020204" pitchFamily="34" charset="0"/>
              </a:rPr>
              <a:t>Dreissena</a:t>
            </a:r>
            <a:endParaRPr lang="fr-FR" sz="2000" dirty="0" smtClean="0">
              <a:solidFill>
                <a:srgbClr val="000000"/>
              </a:solidFill>
              <a:latin typeface="Arial" panose="020B0604020202020204" pitchFamily="34" charset="0"/>
            </a:endParaRPr>
          </a:p>
          <a:p>
            <a:pPr marL="285750" indent="-285750" fontAlgn="base">
              <a:buFont typeface="Arial" panose="020B0604020202020204" pitchFamily="34" charset="0"/>
              <a:buChar char="•"/>
            </a:pPr>
            <a:endParaRPr lang="fr-FR" sz="2000" dirty="0">
              <a:solidFill>
                <a:srgbClr val="000000"/>
              </a:solidFill>
              <a:latin typeface="Arial" panose="020B0604020202020204" pitchFamily="34" charset="0"/>
            </a:endParaRPr>
          </a:p>
          <a:p>
            <a:pPr marL="285750" indent="-285750" fontAlgn="base">
              <a:buFont typeface="Arial" panose="020B0604020202020204" pitchFamily="34" charset="0"/>
              <a:buChar char="•"/>
            </a:pPr>
            <a:r>
              <a:rPr lang="fr-FR" sz="2000" dirty="0" smtClean="0">
                <a:solidFill>
                  <a:srgbClr val="000000"/>
                </a:solidFill>
                <a:latin typeface="Arial" panose="020B0604020202020204" pitchFamily="34" charset="0"/>
              </a:rPr>
              <a:t>La </a:t>
            </a:r>
            <a:r>
              <a:rPr lang="fr-FR" sz="2000" dirty="0">
                <a:solidFill>
                  <a:srgbClr val="FF0000"/>
                </a:solidFill>
                <a:latin typeface="Arial" panose="020B0604020202020204" pitchFamily="34" charset="0"/>
              </a:rPr>
              <a:t>rivière Maumee </a:t>
            </a:r>
            <a:r>
              <a:rPr lang="fr-FR" sz="2000" dirty="0" smtClean="0">
                <a:solidFill>
                  <a:srgbClr val="000000"/>
                </a:solidFill>
                <a:latin typeface="Arial" panose="020B0604020202020204" pitchFamily="34" charset="0"/>
              </a:rPr>
              <a:t>est le </a:t>
            </a:r>
            <a:r>
              <a:rPr lang="fr-FR" sz="2000" dirty="0">
                <a:solidFill>
                  <a:srgbClr val="000000"/>
                </a:solidFill>
                <a:latin typeface="Arial" panose="020B0604020202020204" pitchFamily="34" charset="0"/>
              </a:rPr>
              <a:t>plus grand bassin versant se déversant dans les Grands Lacs </a:t>
            </a:r>
            <a:r>
              <a:rPr lang="fr-FR" sz="2000" dirty="0" smtClean="0">
                <a:solidFill>
                  <a:srgbClr val="000000"/>
                </a:solidFill>
                <a:latin typeface="Arial" panose="020B0604020202020204" pitchFamily="34" charset="0"/>
              </a:rPr>
              <a:t>laurentiens</a:t>
            </a:r>
          </a:p>
          <a:p>
            <a:pPr marL="285750" indent="-285750" fontAlgn="base">
              <a:buFont typeface="Arial" panose="020B0604020202020204" pitchFamily="34" charset="0"/>
              <a:buChar char="•"/>
            </a:pPr>
            <a:endParaRPr lang="fr-FR" sz="2000" dirty="0">
              <a:solidFill>
                <a:srgbClr val="000000"/>
              </a:solidFill>
              <a:latin typeface="Arial" panose="020B0604020202020204" pitchFamily="34" charset="0"/>
            </a:endParaRPr>
          </a:p>
          <a:p>
            <a:pPr marL="285750" indent="-285750" fontAlgn="base">
              <a:buFont typeface="Arial" panose="020B0604020202020204" pitchFamily="34" charset="0"/>
              <a:buChar char="•"/>
            </a:pPr>
            <a:r>
              <a:rPr lang="fr-FR" sz="2000" dirty="0">
                <a:solidFill>
                  <a:srgbClr val="000000"/>
                </a:solidFill>
                <a:latin typeface="Arial" panose="020B0604020202020204" pitchFamily="34" charset="0"/>
              </a:rPr>
              <a:t>Plus de 80% des terres du bassin versant sont utilisées pour </a:t>
            </a:r>
            <a:r>
              <a:rPr lang="fr-FR" sz="2000" dirty="0">
                <a:solidFill>
                  <a:srgbClr val="FF0000"/>
                </a:solidFill>
                <a:latin typeface="Arial" panose="020B0604020202020204" pitchFamily="34" charset="0"/>
              </a:rPr>
              <a:t>l'agriculture</a:t>
            </a:r>
            <a:r>
              <a:rPr lang="fr-FR" sz="2000" dirty="0">
                <a:solidFill>
                  <a:srgbClr val="000000"/>
                </a:solidFill>
                <a:latin typeface="Arial" panose="020B0604020202020204" pitchFamily="34" charset="0"/>
              </a:rPr>
              <a:t> </a:t>
            </a:r>
            <a:r>
              <a:rPr lang="fr-FR" sz="2000" dirty="0" smtClean="0">
                <a:solidFill>
                  <a:srgbClr val="000000"/>
                </a:solidFill>
                <a:latin typeface="Arial" panose="020B0604020202020204" pitchFamily="34" charset="0"/>
              </a:rPr>
              <a:t>et </a:t>
            </a:r>
            <a:r>
              <a:rPr lang="fr-FR" sz="2000" dirty="0">
                <a:solidFill>
                  <a:srgbClr val="000000"/>
                </a:solidFill>
                <a:latin typeface="Arial" panose="020B0604020202020204" pitchFamily="34" charset="0"/>
              </a:rPr>
              <a:t>se déversent dans la partie la moins profonde du lac Érié</a:t>
            </a:r>
            <a:r>
              <a:rPr lang="fr-FR" sz="2000" dirty="0" smtClean="0">
                <a:solidFill>
                  <a:srgbClr val="000000"/>
                </a:solidFill>
                <a:latin typeface="Arial" panose="020B0604020202020204" pitchFamily="34" charset="0"/>
              </a:rPr>
              <a:t>.</a:t>
            </a:r>
          </a:p>
          <a:p>
            <a:pPr marL="285750" indent="-285750" fontAlgn="base">
              <a:buFont typeface="Arial" panose="020B0604020202020204" pitchFamily="34" charset="0"/>
              <a:buChar char="•"/>
            </a:pPr>
            <a:endParaRPr lang="fr-FR" sz="2000" dirty="0">
              <a:solidFill>
                <a:srgbClr val="000000"/>
              </a:solidFill>
              <a:latin typeface="Arial" panose="020B0604020202020204" pitchFamily="34" charset="0"/>
            </a:endParaRPr>
          </a:p>
          <a:p>
            <a:pPr marL="285750" indent="-285750" fontAlgn="base">
              <a:buFont typeface="Arial" panose="020B0604020202020204" pitchFamily="34" charset="0"/>
              <a:buChar char="•"/>
            </a:pPr>
            <a:r>
              <a:rPr lang="fr-FR" sz="2000" dirty="0">
                <a:solidFill>
                  <a:srgbClr val="000000"/>
                </a:solidFill>
                <a:latin typeface="Arial" panose="020B0604020202020204" pitchFamily="34" charset="0"/>
              </a:rPr>
              <a:t>Dans l'ouest du lac Érié, 2 à 4 jours de temps calme sont courants chaque semaine en </a:t>
            </a:r>
            <a:r>
              <a:rPr lang="fr-FR" sz="2000" dirty="0">
                <a:solidFill>
                  <a:srgbClr val="FF0000"/>
                </a:solidFill>
                <a:latin typeface="Arial" panose="020B0604020202020204" pitchFamily="34" charset="0"/>
              </a:rPr>
              <a:t>été</a:t>
            </a:r>
            <a:r>
              <a:rPr lang="fr-FR" sz="2000" dirty="0">
                <a:solidFill>
                  <a:srgbClr val="000000"/>
                </a:solidFill>
                <a:latin typeface="Arial" panose="020B0604020202020204" pitchFamily="34" charset="0"/>
              </a:rPr>
              <a:t>, ce qui permet aux cellules de se concentrer à la </a:t>
            </a:r>
            <a:r>
              <a:rPr lang="fr-FR" sz="2000" dirty="0" smtClean="0">
                <a:solidFill>
                  <a:srgbClr val="000000"/>
                </a:solidFill>
                <a:latin typeface="Arial" panose="020B0604020202020204" pitchFamily="34" charset="0"/>
              </a:rPr>
              <a:t>surface.</a:t>
            </a:r>
            <a:endParaRPr lang="en-CA" sz="2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48387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Ce que l’on sait</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6</a:t>
            </a:fld>
            <a:endParaRPr lang="en-CA"/>
          </a:p>
        </p:txBody>
      </p:sp>
      <p:sp>
        <p:nvSpPr>
          <p:cNvPr id="14" name="Rectangle 13"/>
          <p:cNvSpPr/>
          <p:nvPr/>
        </p:nvSpPr>
        <p:spPr>
          <a:xfrm>
            <a:off x="4933878" y="6325513"/>
            <a:ext cx="1162498" cy="26161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a:spAutoFit/>
          </a:bodyPr>
          <a:lstStyle/>
          <a:p>
            <a:r>
              <a:rPr lang="en-CA" sz="1100" dirty="0" smtClean="0"/>
              <a:t>Wikipedia (2021</a:t>
            </a:r>
            <a:r>
              <a:rPr lang="en-CA" sz="1100" dirty="0" smtClean="0"/>
              <a:t>)</a:t>
            </a:r>
            <a:endParaRPr lang="en-CA" sz="1100" dirty="0"/>
          </a:p>
        </p:txBody>
      </p:sp>
      <p:sp>
        <p:nvSpPr>
          <p:cNvPr id="10" name="Rectangle 9"/>
          <p:cNvSpPr/>
          <p:nvPr/>
        </p:nvSpPr>
        <p:spPr>
          <a:xfrm>
            <a:off x="1650380" y="1078888"/>
            <a:ext cx="6738923" cy="523220"/>
          </a:xfrm>
          <a:prstGeom prst="rect">
            <a:avLst/>
          </a:prstGeom>
        </p:spPr>
        <p:txBody>
          <a:bodyPr wrap="square">
            <a:spAutoFit/>
          </a:bodyPr>
          <a:lstStyle/>
          <a:p>
            <a:r>
              <a:rPr lang="en-CA" sz="2800" dirty="0" err="1" smtClean="0"/>
              <a:t>Microcystis</a:t>
            </a:r>
            <a:r>
              <a:rPr lang="en-CA" sz="2800" dirty="0" smtClean="0"/>
              <a:t> = </a:t>
            </a:r>
            <a:r>
              <a:rPr lang="fr-FR" sz="2800" dirty="0" smtClean="0"/>
              <a:t>C</a:t>
            </a:r>
            <a:r>
              <a:rPr lang="en-CA" sz="2800" dirty="0" err="1" smtClean="0"/>
              <a:t>yanobacteria</a:t>
            </a:r>
            <a:r>
              <a:rPr lang="en-CA" sz="2800" dirty="0" smtClean="0"/>
              <a:t> </a:t>
            </a:r>
            <a:r>
              <a:rPr lang="fr-FR" sz="2800" dirty="0" smtClean="0"/>
              <a:t>= </a:t>
            </a:r>
            <a:r>
              <a:rPr lang="fr-FR" sz="2800" dirty="0" err="1" smtClean="0"/>
              <a:t>Phytoplankton</a:t>
            </a:r>
            <a:endParaRPr lang="en-CA" sz="2800" dirty="0"/>
          </a:p>
        </p:txBody>
      </p:sp>
      <p:pic>
        <p:nvPicPr>
          <p:cNvPr id="1030" name="Picture 6" descr="WEF Phosphorus in Biosolids Fact She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4827" y="2015061"/>
            <a:ext cx="5324199" cy="44048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stretch>
            <a:fillRect/>
          </a:stretch>
        </p:blipFill>
        <p:spPr>
          <a:xfrm>
            <a:off x="499763" y="1838605"/>
            <a:ext cx="5596613" cy="4450466"/>
          </a:xfrm>
          <a:prstGeom prst="rect">
            <a:avLst/>
          </a:prstGeom>
        </p:spPr>
      </p:pic>
      <p:sp>
        <p:nvSpPr>
          <p:cNvPr id="6" name="Rectangle 5"/>
          <p:cNvSpPr/>
          <p:nvPr/>
        </p:nvSpPr>
        <p:spPr>
          <a:xfrm>
            <a:off x="6264827" y="6356350"/>
            <a:ext cx="2230098" cy="261610"/>
          </a:xfrm>
          <a:prstGeom prst="rect">
            <a:avLst/>
          </a:prstGeom>
        </p:spPr>
        <p:txBody>
          <a:bodyPr wrap="none">
            <a:spAutoFit/>
          </a:bodyPr>
          <a:lstStyle/>
          <a:p>
            <a:r>
              <a:rPr lang="en-CA" sz="1100" dirty="0"/>
              <a:t>Lisa </a:t>
            </a:r>
            <a:r>
              <a:rPr lang="en-CA" sz="1100" dirty="0" smtClean="0"/>
              <a:t>McFadden,</a:t>
            </a:r>
            <a:r>
              <a:rPr lang="en-CA" sz="1100" dirty="0"/>
              <a:t> wrrfdata.org</a:t>
            </a:r>
            <a:r>
              <a:rPr lang="en-CA" sz="1100" dirty="0" smtClean="0"/>
              <a:t> </a:t>
            </a:r>
            <a:r>
              <a:rPr lang="en-CA" sz="1100" dirty="0"/>
              <a:t>(2014</a:t>
            </a:r>
            <a:r>
              <a:rPr lang="en-CA" sz="1100" dirty="0" smtClean="0"/>
              <a:t>)</a:t>
            </a:r>
            <a:endParaRPr lang="en-CA" sz="1100" dirty="0"/>
          </a:p>
        </p:txBody>
      </p:sp>
      <p:grpSp>
        <p:nvGrpSpPr>
          <p:cNvPr id="7" name="Group 6"/>
          <p:cNvGrpSpPr/>
          <p:nvPr/>
        </p:nvGrpSpPr>
        <p:grpSpPr>
          <a:xfrm>
            <a:off x="9214104" y="340621"/>
            <a:ext cx="2251209" cy="1372841"/>
            <a:chOff x="8457702" y="264463"/>
            <a:chExt cx="4069056" cy="3016322"/>
          </a:xfrm>
        </p:grpSpPr>
        <p:pic>
          <p:nvPicPr>
            <p:cNvPr id="16" name="Picture 15"/>
            <p:cNvPicPr>
              <a:picLocks noChangeAspect="1"/>
            </p:cNvPicPr>
            <p:nvPr/>
          </p:nvPicPr>
          <p:blipFill>
            <a:blip r:embed="rId8"/>
            <a:stretch>
              <a:fillRect/>
            </a:stretch>
          </p:blipFill>
          <p:spPr>
            <a:xfrm>
              <a:off x="8457702" y="264463"/>
              <a:ext cx="4069056" cy="2749738"/>
            </a:xfrm>
            <a:prstGeom prst="rect">
              <a:avLst/>
            </a:prstGeom>
          </p:spPr>
        </p:pic>
        <p:sp>
          <p:nvSpPr>
            <p:cNvPr id="17" name="Rectangle 16"/>
            <p:cNvSpPr/>
            <p:nvPr/>
          </p:nvSpPr>
          <p:spPr>
            <a:xfrm>
              <a:off x="10703159" y="3019175"/>
              <a:ext cx="1300356" cy="261610"/>
            </a:xfrm>
            <a:prstGeom prst="rect">
              <a:avLst/>
            </a:prstGeom>
          </p:spPr>
          <p:txBody>
            <a:bodyPr wrap="none">
              <a:spAutoFit/>
            </a:bodyPr>
            <a:lstStyle/>
            <a:p>
              <a:r>
                <a:rPr lang="en-CA" sz="1100" dirty="0" err="1" smtClean="0"/>
                <a:t>Stumpf</a:t>
              </a:r>
              <a:r>
                <a:rPr lang="en-CA" sz="1100" dirty="0" smtClean="0"/>
                <a:t> &amp; al. (2012)</a:t>
              </a:r>
              <a:endParaRPr lang="en-CA" sz="1100" dirty="0"/>
            </a:p>
          </p:txBody>
        </p:sp>
      </p:grpSp>
    </p:spTree>
    <p:extLst>
      <p:ext uri="{BB962C8B-B14F-4D97-AF65-F5344CB8AC3E}">
        <p14:creationId xmlns:p14="http://schemas.microsoft.com/office/powerpoint/2010/main" val="2730325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Données et instruments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7</a:t>
            </a:fld>
            <a:endParaRPr lang="en-CA"/>
          </a:p>
        </p:txBody>
      </p:sp>
      <p:graphicFrame>
        <p:nvGraphicFramePr>
          <p:cNvPr id="2" name="Table 1"/>
          <p:cNvGraphicFramePr>
            <a:graphicFrameLocks noGrp="1"/>
          </p:cNvGraphicFramePr>
          <p:nvPr>
            <p:extLst>
              <p:ext uri="{D42A27DB-BD31-4B8C-83A1-F6EECF244321}">
                <p14:modId xmlns:p14="http://schemas.microsoft.com/office/powerpoint/2010/main" val="2024552894"/>
              </p:ext>
            </p:extLst>
          </p:nvPr>
        </p:nvGraphicFramePr>
        <p:xfrm>
          <a:off x="333892" y="1799707"/>
          <a:ext cx="11524215" cy="4577300"/>
        </p:xfrm>
        <a:graphic>
          <a:graphicData uri="http://schemas.openxmlformats.org/drawingml/2006/table">
            <a:tbl>
              <a:tblPr/>
              <a:tblGrid>
                <a:gridCol w="1330659">
                  <a:extLst>
                    <a:ext uri="{9D8B030D-6E8A-4147-A177-3AD203B41FA5}">
                      <a16:colId xmlns:a16="http://schemas.microsoft.com/office/drawing/2014/main" val="400881700"/>
                    </a:ext>
                  </a:extLst>
                </a:gridCol>
                <a:gridCol w="3464040">
                  <a:extLst>
                    <a:ext uri="{9D8B030D-6E8A-4147-A177-3AD203B41FA5}">
                      <a16:colId xmlns:a16="http://schemas.microsoft.com/office/drawing/2014/main" val="472595794"/>
                    </a:ext>
                  </a:extLst>
                </a:gridCol>
                <a:gridCol w="1451113">
                  <a:extLst>
                    <a:ext uri="{9D8B030D-6E8A-4147-A177-3AD203B41FA5}">
                      <a16:colId xmlns:a16="http://schemas.microsoft.com/office/drawing/2014/main" val="1267057130"/>
                    </a:ext>
                  </a:extLst>
                </a:gridCol>
                <a:gridCol w="989472">
                  <a:extLst>
                    <a:ext uri="{9D8B030D-6E8A-4147-A177-3AD203B41FA5}">
                      <a16:colId xmlns:a16="http://schemas.microsoft.com/office/drawing/2014/main" val="3398910797"/>
                    </a:ext>
                  </a:extLst>
                </a:gridCol>
                <a:gridCol w="1086921">
                  <a:extLst>
                    <a:ext uri="{9D8B030D-6E8A-4147-A177-3AD203B41FA5}">
                      <a16:colId xmlns:a16="http://schemas.microsoft.com/office/drawing/2014/main" val="998666402"/>
                    </a:ext>
                  </a:extLst>
                </a:gridCol>
                <a:gridCol w="3202010">
                  <a:extLst>
                    <a:ext uri="{9D8B030D-6E8A-4147-A177-3AD203B41FA5}">
                      <a16:colId xmlns:a16="http://schemas.microsoft.com/office/drawing/2014/main" val="1645112004"/>
                    </a:ext>
                  </a:extLst>
                </a:gridCol>
              </a:tblGrid>
              <a:tr h="238341">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Type</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Source</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smtClean="0">
                          <a:solidFill>
                            <a:srgbClr val="000000"/>
                          </a:solidFill>
                          <a:effectLst/>
                          <a:latin typeface="Arial" panose="020B0604020202020204" pitchFamily="34" charset="0"/>
                          <a:cs typeface="Arial" panose="020B0604020202020204" pitchFamily="34" charset="0"/>
                        </a:rPr>
                        <a:t>Résolution</a:t>
                      </a:r>
                      <a:r>
                        <a:rPr lang="en-CA" sz="1600" b="1" i="0" u="none" strike="noStrike" dirty="0" smtClean="0">
                          <a:solidFill>
                            <a:srgbClr val="000000"/>
                          </a:solidFill>
                          <a:effectLst/>
                          <a:latin typeface="Arial" panose="020B0604020202020204" pitchFamily="34" charset="0"/>
                          <a:cs typeface="Arial" panose="020B0604020202020204" pitchFamily="34" charset="0"/>
                        </a:rPr>
                        <a:t> </a:t>
                      </a:r>
                      <a:r>
                        <a:rPr lang="en-CA" sz="1600" b="1" i="0" u="none" strike="noStrike" dirty="0">
                          <a:solidFill>
                            <a:srgbClr val="000000"/>
                          </a:solidFill>
                          <a:effectLst/>
                          <a:latin typeface="Arial" panose="020B0604020202020204" pitchFamily="34" charset="0"/>
                          <a:cs typeface="Arial" panose="020B0604020202020204" pitchFamily="34" charset="0"/>
                        </a:rPr>
                        <a:t>Spatial</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Interval</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a:solidFill>
                            <a:srgbClr val="000000"/>
                          </a:solidFill>
                          <a:effectLst/>
                          <a:latin typeface="Arial" panose="020B0604020202020204" pitchFamily="34" charset="0"/>
                          <a:cs typeface="Arial" panose="020B0604020202020204" pitchFamily="34" charset="0"/>
                        </a:rPr>
                        <a:t>Période</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Format</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773086"/>
                  </a:ext>
                </a:extLst>
              </a:tr>
              <a:tr h="483818">
                <a:tc>
                  <a:txBody>
                    <a:bodyPr/>
                    <a:lstStyle/>
                    <a:p>
                      <a:pPr rtl="0" fontAlgn="t">
                        <a:spcBef>
                          <a:spcPts val="0"/>
                        </a:spcBef>
                        <a:spcAft>
                          <a:spcPts val="0"/>
                        </a:spcAft>
                      </a:pPr>
                      <a:r>
                        <a:rPr lang="en-CA" sz="1600" b="1" i="0" u="none" strike="noStrike" dirty="0" smtClean="0">
                          <a:solidFill>
                            <a:srgbClr val="000000"/>
                          </a:solidFill>
                          <a:effectLst/>
                          <a:latin typeface="Arial" panose="020B0604020202020204" pitchFamily="34" charset="0"/>
                          <a:cs typeface="Arial" panose="020B0604020202020204" pitchFamily="34" charset="0"/>
                        </a:rPr>
                        <a:t>temperature</a:t>
                      </a:r>
                      <a:r>
                        <a:rPr lang="en-CA" sz="1600" b="1" i="0" u="none" strike="noStrike" dirty="0">
                          <a:solidFill>
                            <a:srgbClr val="000000"/>
                          </a:solidFill>
                          <a:effectLst/>
                          <a:latin typeface="Arial" panose="020B0604020202020204" pitchFamily="34" charset="0"/>
                          <a:cs typeface="Arial" panose="020B0604020202020204" pitchFamily="34" charset="0"/>
                        </a:rPr>
                        <a:t> </a:t>
                      </a:r>
                      <a:endParaRPr lang="en-CA" sz="1600" b="1"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precipitation</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Climate Research Unit (CRU), version TS3.21</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0.5° (~50km)</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err="1" smtClean="0">
                          <a:solidFill>
                            <a:srgbClr val="000000"/>
                          </a:solidFill>
                          <a:effectLst/>
                          <a:latin typeface="Arial" panose="020B0604020202020204" pitchFamily="34" charset="0"/>
                          <a:cs typeface="Arial" panose="020B0604020202020204" pitchFamily="34" charset="0"/>
                        </a:rPr>
                        <a:t>mensuel</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1901-2012</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G</a:t>
                      </a:r>
                      <a:r>
                        <a:rPr lang="en-CA" sz="1600" b="0" i="0" u="none" strike="noStrike" dirty="0" smtClean="0">
                          <a:solidFill>
                            <a:srgbClr val="000000"/>
                          </a:solidFill>
                          <a:effectLst/>
                          <a:latin typeface="Arial" panose="020B0604020202020204" pitchFamily="34" charset="0"/>
                          <a:cs typeface="Arial" panose="020B0604020202020204" pitchFamily="34" charset="0"/>
                        </a:rPr>
                        <a:t>ridded </a:t>
                      </a:r>
                      <a:r>
                        <a:rPr lang="en-CA" sz="1600" b="0" i="0" u="none" strike="noStrike" dirty="0">
                          <a:solidFill>
                            <a:srgbClr val="000000"/>
                          </a:solidFill>
                          <a:effectLst/>
                          <a:latin typeface="Arial" panose="020B0604020202020204" pitchFamily="34" charset="0"/>
                          <a:cs typeface="Arial" panose="020B0604020202020204" pitchFamily="34" charset="0"/>
                        </a:rPr>
                        <a:t>datasets</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Format: ASCII grids, or in </a:t>
                      </a:r>
                      <a:r>
                        <a:rPr lang="en-CA" sz="1600" b="0" i="0" u="none" strike="noStrike" dirty="0" err="1">
                          <a:solidFill>
                            <a:srgbClr val="000000"/>
                          </a:solidFill>
                          <a:effectLst/>
                          <a:latin typeface="Arial" panose="020B0604020202020204" pitchFamily="34" charset="0"/>
                          <a:cs typeface="Arial" panose="020B0604020202020204" pitchFamily="34" charset="0"/>
                        </a:rPr>
                        <a:t>NetCDF</a:t>
                      </a:r>
                      <a:r>
                        <a:rPr lang="en-CA" sz="1600" b="0" i="0" u="none" strike="noStrike" dirty="0">
                          <a:solidFill>
                            <a:srgbClr val="000000"/>
                          </a:solidFill>
                          <a:effectLst/>
                          <a:latin typeface="Arial" panose="020B0604020202020204" pitchFamily="34" charset="0"/>
                          <a:cs typeface="Arial" panose="020B0604020202020204" pitchFamily="34" charset="0"/>
                        </a:rPr>
                        <a:t> format. </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Open</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7576065"/>
                  </a:ext>
                </a:extLst>
              </a:tr>
              <a:tr h="483818">
                <a:tc gridSpan="6">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The gridded datasets were obtained from more than 4000 meteorological stations and interpolated based on spatial autocorrelation functions.</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a:solidFill>
                            <a:srgbClr val="1155CC"/>
                          </a:solidFill>
                          <a:effectLst/>
                          <a:latin typeface="Arial" panose="020B0604020202020204" pitchFamily="34" charset="0"/>
                          <a:cs typeface="Arial" panose="020B0604020202020204" pitchFamily="34" charset="0"/>
                          <a:hlinkClick r:id="rId6"/>
                        </a:rPr>
                        <a:t>https://iridl.ldeo.columbia.edu/SOURCES/.UEA/.CRU/.TS3p21/.monthly/.dataset_documentation.html</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7"/>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7"/>
                        </a:rPr>
                        <a:t>://crudata.uea.ac.uk/cru/data/hrg</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7"/>
                        </a:rPr>
                        <a:t>/</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955659166"/>
                  </a:ext>
                </a:extLst>
              </a:tr>
              <a:tr h="344488">
                <a:tc>
                  <a:txBody>
                    <a:bodyPr/>
                    <a:lstStyle/>
                    <a:p>
                      <a:pP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solar radiation</a:t>
                      </a:r>
                      <a:endParaRPr lang="en-CA" sz="1600" b="1"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CRUNCEP V5.2</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0.5° </a:t>
                      </a:r>
                      <a:r>
                        <a:rPr lang="en-CA" sz="1600" b="0" i="0" u="none" strike="noStrike" dirty="0" smtClean="0">
                          <a:solidFill>
                            <a:srgbClr val="000000"/>
                          </a:solidFill>
                          <a:effectLst/>
                          <a:latin typeface="Arial" panose="020B0604020202020204" pitchFamily="34" charset="0"/>
                          <a:cs typeface="Arial" panose="020B0604020202020204" pitchFamily="34" charset="0"/>
                        </a:rPr>
                        <a:t>(~</a:t>
                      </a:r>
                      <a:r>
                        <a:rPr lang="en-CA" sz="1600" b="0" i="0" u="none" strike="noStrike" dirty="0">
                          <a:solidFill>
                            <a:srgbClr val="000000"/>
                          </a:solidFill>
                          <a:effectLst/>
                          <a:latin typeface="Arial" panose="020B0604020202020204" pitchFamily="34" charset="0"/>
                          <a:cs typeface="Arial" panose="020B0604020202020204" pitchFamily="34" charset="0"/>
                        </a:rPr>
                        <a:t>50km)</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err="1" smtClean="0">
                          <a:solidFill>
                            <a:srgbClr val="000000"/>
                          </a:solidFill>
                          <a:effectLst/>
                          <a:latin typeface="Arial" panose="020B0604020202020204" pitchFamily="34" charset="0"/>
                          <a:cs typeface="Arial" panose="020B0604020202020204" pitchFamily="34" charset="0"/>
                        </a:rPr>
                        <a:t>mensuel</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1901-2012</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Gridded dataset </a:t>
                      </a:r>
                      <a:r>
                        <a:rPr lang="en-CA" sz="1600" b="0" i="0" u="none" strike="noStrike" dirty="0" err="1">
                          <a:solidFill>
                            <a:srgbClr val="000000"/>
                          </a:solidFill>
                          <a:effectLst/>
                          <a:latin typeface="Arial" panose="020B0604020202020204" pitchFamily="34" charset="0"/>
                          <a:cs typeface="Arial" panose="020B0604020202020204" pitchFamily="34" charset="0"/>
                        </a:rPr>
                        <a:t>netCDF</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Registered data user</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8266647"/>
                  </a:ext>
                </a:extLst>
              </a:tr>
              <a:tr h="859880">
                <a:tc gridSpan="6">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This dataset was derived from the combination of the CRU TS3.21 climate dataset (1901–2012) and the NCEP reanalysis, which covered the period 1948–2009.</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a:solidFill>
                            <a:srgbClr val="1155CC"/>
                          </a:solidFill>
                          <a:effectLst/>
                          <a:latin typeface="Arial" panose="020B0604020202020204" pitchFamily="34" charset="0"/>
                          <a:cs typeface="Arial" panose="020B0604020202020204" pitchFamily="34" charset="0"/>
                          <a:hlinkClick r:id="rId8"/>
                        </a:rPr>
                        <a:t>https://rda.ucar.edu/datasets/ds314.3/</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hlinkClick r:id="rId9"/>
                        </a:rPr>
                        <a:t>ftp</a:t>
                      </a:r>
                      <a:r>
                        <a:rPr lang="en-CA" sz="1600" b="0" i="0" u="none" strike="noStrike" dirty="0">
                          <a:solidFill>
                            <a:srgbClr val="000000"/>
                          </a:solidFill>
                          <a:effectLst/>
                          <a:latin typeface="Arial" panose="020B0604020202020204" pitchFamily="34" charset="0"/>
                          <a:cs typeface="Arial" panose="020B0604020202020204" pitchFamily="34" charset="0"/>
                          <a:hlinkClick r:id="rId9"/>
                        </a:rPr>
                        <a:t>://</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9"/>
                        </a:rPr>
                        <a:t>nacp.ornl.gov/synthesis/2009/frescati/model_driver/cru_ncep/analysis</a:t>
                      </a:r>
                      <a:r>
                        <a:rPr lang="en-CA" sz="1600" b="0" i="0" u="sng" strike="noStrike" dirty="0" smtClean="0">
                          <a:solidFill>
                            <a:srgbClr val="1155CC"/>
                          </a:solidFill>
                          <a:effectLst/>
                          <a:latin typeface="Arial" panose="020B0604020202020204" pitchFamily="34" charset="0"/>
                          <a:cs typeface="Arial" panose="020B0604020202020204" pitchFamily="34" charset="0"/>
                        </a:rPr>
                        <a:t> </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hlinkClick r:id="rId10"/>
                        </a:rPr>
                        <a:t>ftp</a:t>
                      </a:r>
                      <a:r>
                        <a:rPr lang="en-CA" sz="1600" b="0" i="0" u="none" strike="noStrike" dirty="0">
                          <a:solidFill>
                            <a:srgbClr val="000000"/>
                          </a:solidFill>
                          <a:effectLst/>
                          <a:latin typeface="Arial" panose="020B0604020202020204" pitchFamily="34" charset="0"/>
                          <a:cs typeface="Arial" panose="020B0604020202020204" pitchFamily="34" charset="0"/>
                          <a:hlinkClick r:id="rId10"/>
                        </a:rPr>
                        <a:t>://</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10"/>
                        </a:rPr>
                        <a:t>nacp.ornl.gov/synthesis/2009/frescati/temp/land_use_change/original/readme.htm</a:t>
                      </a:r>
                      <a:endParaRPr lang="en-CA" sz="1600" dirty="0">
                        <a:effectLst/>
                        <a:latin typeface="Arial" panose="020B0604020202020204" pitchFamily="34" charset="0"/>
                        <a:cs typeface="Arial" panose="020B0604020202020204" pitchFamily="34" charset="0"/>
                      </a:endParaRPr>
                    </a:p>
                  </a:txBody>
                  <a:tcPr marL="43202" marR="43202" marT="43202" marB="43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328565137"/>
                  </a:ext>
                </a:extLst>
              </a:tr>
            </a:tbl>
          </a:graphicData>
        </a:graphic>
      </p:graphicFrame>
      <p:sp>
        <p:nvSpPr>
          <p:cNvPr id="3" name="Rectangle 1"/>
          <p:cNvSpPr>
            <a:spLocks noChangeArrowheads="1"/>
          </p:cNvSpPr>
          <p:nvPr/>
        </p:nvSpPr>
        <p:spPr bwMode="auto">
          <a:xfrm>
            <a:off x="315913" y="14663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248685" y="1171353"/>
            <a:ext cx="3589444" cy="461665"/>
          </a:xfrm>
          <a:prstGeom prst="rect">
            <a:avLst/>
          </a:prstGeom>
        </p:spPr>
        <p:txBody>
          <a:bodyPr wrap="none">
            <a:spAutoFit/>
          </a:bodyPr>
          <a:lstStyle/>
          <a:p>
            <a:pPr fontAlgn="t"/>
            <a:r>
              <a:rPr lang="en-CA" sz="2400" b="1" dirty="0">
                <a:solidFill>
                  <a:srgbClr val="000000"/>
                </a:solidFill>
                <a:latin typeface="Arial" panose="020B0604020202020204" pitchFamily="34" charset="0"/>
              </a:rPr>
              <a:t>Climate Data (raw data)</a:t>
            </a:r>
            <a:endParaRPr lang="en-CA" sz="4800" b="1" dirty="0"/>
          </a:p>
        </p:txBody>
      </p:sp>
    </p:spTree>
    <p:extLst>
      <p:ext uri="{BB962C8B-B14F-4D97-AF65-F5344CB8AC3E}">
        <p14:creationId xmlns:p14="http://schemas.microsoft.com/office/powerpoint/2010/main" val="345436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Données et instruments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8</a:t>
            </a:fld>
            <a:endParaRPr lang="en-CA"/>
          </a:p>
        </p:txBody>
      </p:sp>
      <p:sp>
        <p:nvSpPr>
          <p:cNvPr id="2" name="Rectangle 1"/>
          <p:cNvSpPr/>
          <p:nvPr/>
        </p:nvSpPr>
        <p:spPr>
          <a:xfrm>
            <a:off x="423862" y="1206798"/>
            <a:ext cx="4120039" cy="461665"/>
          </a:xfrm>
          <a:prstGeom prst="rect">
            <a:avLst/>
          </a:prstGeom>
        </p:spPr>
        <p:txBody>
          <a:bodyPr wrap="none">
            <a:spAutoFit/>
          </a:bodyPr>
          <a:lstStyle/>
          <a:p>
            <a:r>
              <a:rPr lang="en-CA" sz="2400" b="1" dirty="0">
                <a:solidFill>
                  <a:srgbClr val="000000"/>
                </a:solidFill>
                <a:latin typeface="Arial" panose="020B0604020202020204" pitchFamily="34" charset="0"/>
              </a:rPr>
              <a:t>NDVI time series (analysis)</a:t>
            </a:r>
            <a:endParaRPr lang="en-CA" sz="2400" b="1" dirty="0"/>
          </a:p>
        </p:txBody>
      </p:sp>
      <p:graphicFrame>
        <p:nvGraphicFramePr>
          <p:cNvPr id="6" name="Table 5"/>
          <p:cNvGraphicFramePr>
            <a:graphicFrameLocks noGrp="1"/>
          </p:cNvGraphicFramePr>
          <p:nvPr>
            <p:extLst>
              <p:ext uri="{D42A27DB-BD31-4B8C-83A1-F6EECF244321}">
                <p14:modId xmlns:p14="http://schemas.microsoft.com/office/powerpoint/2010/main" val="132142640"/>
              </p:ext>
            </p:extLst>
          </p:nvPr>
        </p:nvGraphicFramePr>
        <p:xfrm>
          <a:off x="423862" y="1878558"/>
          <a:ext cx="11344275" cy="4390290"/>
        </p:xfrm>
        <a:graphic>
          <a:graphicData uri="http://schemas.openxmlformats.org/drawingml/2006/table">
            <a:tbl>
              <a:tblPr/>
              <a:tblGrid>
                <a:gridCol w="721646">
                  <a:extLst>
                    <a:ext uri="{9D8B030D-6E8A-4147-A177-3AD203B41FA5}">
                      <a16:colId xmlns:a16="http://schemas.microsoft.com/office/drawing/2014/main" val="1354476482"/>
                    </a:ext>
                  </a:extLst>
                </a:gridCol>
                <a:gridCol w="3789563">
                  <a:extLst>
                    <a:ext uri="{9D8B030D-6E8A-4147-A177-3AD203B41FA5}">
                      <a16:colId xmlns:a16="http://schemas.microsoft.com/office/drawing/2014/main" val="548803153"/>
                    </a:ext>
                  </a:extLst>
                </a:gridCol>
                <a:gridCol w="1223471">
                  <a:extLst>
                    <a:ext uri="{9D8B030D-6E8A-4147-A177-3AD203B41FA5}">
                      <a16:colId xmlns:a16="http://schemas.microsoft.com/office/drawing/2014/main" val="972964407"/>
                    </a:ext>
                  </a:extLst>
                </a:gridCol>
                <a:gridCol w="887717">
                  <a:extLst>
                    <a:ext uri="{9D8B030D-6E8A-4147-A177-3AD203B41FA5}">
                      <a16:colId xmlns:a16="http://schemas.microsoft.com/office/drawing/2014/main" val="3848196904"/>
                    </a:ext>
                  </a:extLst>
                </a:gridCol>
                <a:gridCol w="873099">
                  <a:extLst>
                    <a:ext uri="{9D8B030D-6E8A-4147-A177-3AD203B41FA5}">
                      <a16:colId xmlns:a16="http://schemas.microsoft.com/office/drawing/2014/main" val="2815454407"/>
                    </a:ext>
                  </a:extLst>
                </a:gridCol>
                <a:gridCol w="3848779">
                  <a:extLst>
                    <a:ext uri="{9D8B030D-6E8A-4147-A177-3AD203B41FA5}">
                      <a16:colId xmlns:a16="http://schemas.microsoft.com/office/drawing/2014/main" val="1862910195"/>
                    </a:ext>
                  </a:extLst>
                </a:gridCol>
              </a:tblGrid>
              <a:tr h="131071">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Type</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Source</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smtClean="0">
                          <a:solidFill>
                            <a:srgbClr val="000000"/>
                          </a:solidFill>
                          <a:effectLst/>
                          <a:latin typeface="Arial" panose="020B0604020202020204" pitchFamily="34" charset="0"/>
                          <a:cs typeface="Arial" panose="020B0604020202020204" pitchFamily="34" charset="0"/>
                        </a:rPr>
                        <a:t>Résolution</a:t>
                      </a:r>
                      <a:r>
                        <a:rPr lang="en-CA" sz="1600" b="1" i="0" u="none" strike="noStrike" dirty="0" smtClean="0">
                          <a:solidFill>
                            <a:srgbClr val="000000"/>
                          </a:solidFill>
                          <a:effectLst/>
                          <a:latin typeface="Arial" panose="020B0604020202020204" pitchFamily="34" charset="0"/>
                          <a:cs typeface="Arial" panose="020B0604020202020204" pitchFamily="34" charset="0"/>
                        </a:rPr>
                        <a:t> Spatial</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Interval</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smtClean="0">
                          <a:solidFill>
                            <a:srgbClr val="000000"/>
                          </a:solidFill>
                          <a:effectLst/>
                          <a:latin typeface="Arial" panose="020B0604020202020204" pitchFamily="34" charset="0"/>
                          <a:cs typeface="Arial" panose="020B0604020202020204" pitchFamily="34" charset="0"/>
                        </a:rPr>
                        <a:t>Période</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Format</a:t>
                      </a:r>
                      <a:endParaRPr lang="en-CA" sz="1600" b="1"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6458941"/>
                  </a:ext>
                </a:extLst>
              </a:tr>
              <a:tr h="1018364">
                <a:tc>
                  <a:txBody>
                    <a:bodyPr/>
                    <a:lstStyle/>
                    <a:p>
                      <a:pPr rtl="0" fontAlgn="t">
                        <a:spcBef>
                          <a:spcPts val="0"/>
                        </a:spcBef>
                        <a:spcAft>
                          <a:spcPts val="0"/>
                        </a:spcAft>
                      </a:pPr>
                      <a:r>
                        <a:rPr lang="en-CA" sz="1600" b="1" i="0" u="none" strike="noStrike" dirty="0" smtClean="0">
                          <a:solidFill>
                            <a:srgbClr val="000000"/>
                          </a:solidFill>
                          <a:effectLst/>
                          <a:latin typeface="Arial" panose="020B0604020202020204" pitchFamily="34" charset="0"/>
                          <a:cs typeface="Arial" panose="020B0604020202020204" pitchFamily="34" charset="0"/>
                        </a:rPr>
                        <a:t>NDVI</a:t>
                      </a:r>
                    </a:p>
                    <a:p>
                      <a:pPr rtl="0" fontAlgn="t">
                        <a:spcBef>
                          <a:spcPts val="0"/>
                        </a:spcBef>
                        <a:spcAft>
                          <a:spcPts val="0"/>
                        </a:spcAft>
                      </a:pPr>
                      <a:endParaRPr lang="en-CA" sz="1600"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The Global Inventory Monitoring and Modeling Systems (GIMMS3g) NDVI dataset</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National Oceanographic and Atmospheric Administration (NOAA</a:t>
                      </a:r>
                      <a:r>
                        <a:rPr lang="en-CA" sz="1600" b="0" i="0" u="none" strike="noStrike" dirty="0" smtClean="0">
                          <a:solidFill>
                            <a:srgbClr val="000000"/>
                          </a:solidFill>
                          <a:effectLst/>
                          <a:latin typeface="Arial" panose="020B0604020202020204" pitchFamily="34" charset="0"/>
                          <a:cs typeface="Arial" panose="020B0604020202020204" pitchFamily="34" charset="0"/>
                        </a:rPr>
                        <a:t>)</a:t>
                      </a:r>
                      <a:endParaRPr lang="en-CA" sz="1600" b="0" i="0" u="none" strike="noStrike" dirty="0">
                        <a:solidFill>
                          <a:schemeClr val="tx1"/>
                        </a:solidFill>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6-channel radiometer covering VIS, NIR, SWIR, MWIR and TIR (AVHRR3</a:t>
                      </a: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a:t>
                      </a:r>
                    </a:p>
                    <a:p>
                      <a:pPr rtl="0" fontAlgn="t">
                        <a:spcBef>
                          <a:spcPts val="0"/>
                        </a:spcBef>
                        <a:spcAft>
                          <a:spcPts val="0"/>
                        </a:spcAft>
                      </a:pP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8 VIS/NIR channels (</a:t>
                      </a:r>
                      <a:r>
                        <a:rPr lang="en-CA" sz="1600" b="0" i="0" u="none" strike="noStrike" kern="1200" dirty="0" err="1" smtClean="0">
                          <a:solidFill>
                            <a:srgbClr val="000000"/>
                          </a:solidFill>
                          <a:effectLst/>
                          <a:latin typeface="Arial" panose="020B0604020202020204" pitchFamily="34" charset="0"/>
                          <a:ea typeface="+mn-ea"/>
                          <a:cs typeface="Arial" panose="020B0604020202020204" pitchFamily="34" charset="0"/>
                        </a:rPr>
                        <a:t>SeaWiFS</a:t>
                      </a: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a:t>
                      </a: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0.083­°</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(~9.2km)</a:t>
                      </a:r>
                      <a:endParaRPr lang="en-CA" sz="1600"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15 </a:t>
                      </a:r>
                      <a:r>
                        <a:rPr lang="en-CA" sz="1600" b="0" i="0" u="none" strike="noStrike" dirty="0" err="1" smtClean="0">
                          <a:solidFill>
                            <a:srgbClr val="000000"/>
                          </a:solidFill>
                          <a:effectLst/>
                          <a:latin typeface="Arial" panose="020B0604020202020204" pitchFamily="34" charset="0"/>
                          <a:cs typeface="Arial" panose="020B0604020202020204" pitchFamily="34" charset="0"/>
                        </a:rPr>
                        <a:t>jours</a:t>
                      </a:r>
                      <a:endParaRPr lang="en-CA" sz="1600"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1982-2011</a:t>
                      </a:r>
                      <a:endParaRPr lang="en-CA" sz="1600" dirty="0">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Time-series dataset</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kern="1200" dirty="0">
                          <a:solidFill>
                            <a:srgbClr val="000000"/>
                          </a:solidFill>
                          <a:effectLst/>
                          <a:latin typeface="Arial" panose="020B0604020202020204" pitchFamily="34" charset="0"/>
                          <a:ea typeface="+mn-ea"/>
                          <a:cs typeface="Arial" panose="020B0604020202020204" pitchFamily="34" charset="0"/>
                        </a:rPr>
                        <a:t>Source: ENVI binary (NDVI3g.v0) or </a:t>
                      </a:r>
                      <a:r>
                        <a:rPr lang="en-CA" sz="1600" b="0" i="0" u="none" strike="noStrike" kern="1200" dirty="0" err="1">
                          <a:solidFill>
                            <a:srgbClr val="000000"/>
                          </a:solidFill>
                          <a:effectLst/>
                          <a:latin typeface="Arial" panose="020B0604020202020204" pitchFamily="34" charset="0"/>
                          <a:ea typeface="+mn-ea"/>
                          <a:cs typeface="Arial" panose="020B0604020202020204" pitchFamily="34" charset="0"/>
                        </a:rPr>
                        <a:t>NetCDF</a:t>
                      </a:r>
                      <a:r>
                        <a:rPr lang="en-CA" sz="1600" b="0" i="0" u="none" strike="noStrike" kern="1200" dirty="0">
                          <a:solidFill>
                            <a:srgbClr val="000000"/>
                          </a:solidFill>
                          <a:effectLst/>
                          <a:latin typeface="Arial" panose="020B0604020202020204" pitchFamily="34" charset="0"/>
                          <a:ea typeface="+mn-ea"/>
                          <a:cs typeface="Arial" panose="020B0604020202020204" pitchFamily="34" charset="0"/>
                        </a:rPr>
                        <a:t> format (NDVI3g.v1) directly into R</a:t>
                      </a:r>
                    </a:p>
                    <a:p>
                      <a:pPr rtl="0" fontAlgn="t">
                        <a:spcBef>
                          <a:spcPts val="0"/>
                        </a:spcBef>
                        <a:spcAft>
                          <a:spcPts val="0"/>
                        </a:spcAft>
                      </a:pPr>
                      <a:r>
                        <a:rPr lang="fr-FR" sz="1600" b="0" i="0" u="none" strike="noStrike" kern="1200" dirty="0" smtClean="0">
                          <a:solidFill>
                            <a:srgbClr val="000000"/>
                          </a:solidFill>
                          <a:effectLst/>
                          <a:latin typeface="Arial" panose="020B0604020202020204" pitchFamily="34" charset="0"/>
                          <a:ea typeface="+mn-ea"/>
                          <a:cs typeface="Arial" panose="020B0604020202020204" pitchFamily="34" charset="0"/>
                        </a:rPr>
                        <a:t>Maximum value composite (MVC)</a:t>
                      </a:r>
                      <a:r>
                        <a:rPr lang="fr-FR" sz="16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pour </a:t>
                      </a:r>
                      <a:r>
                        <a:rPr lang="fr-FR" sz="1600" b="0" i="0" u="none" strike="noStrike" kern="1200" dirty="0" smtClean="0">
                          <a:solidFill>
                            <a:srgbClr val="000000"/>
                          </a:solidFill>
                          <a:effectLst/>
                          <a:latin typeface="Arial" panose="020B0604020202020204" pitchFamily="34" charset="0"/>
                          <a:ea typeface="+mn-ea"/>
                          <a:cs typeface="Arial" panose="020B0604020202020204" pitchFamily="34" charset="0"/>
                        </a:rPr>
                        <a:t>enlever le bruit atmosphérique</a:t>
                      </a:r>
                    </a:p>
                    <a:p>
                      <a:pPr rtl="0" fontAlgn="t">
                        <a:spcBef>
                          <a:spcPts val="0"/>
                        </a:spcBef>
                        <a:spcAft>
                          <a:spcPts val="0"/>
                        </a:spcAft>
                      </a:pP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Open</a:t>
                      </a:r>
                      <a:endParaRPr lang="en-CA" sz="16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9652535"/>
                  </a:ext>
                </a:extLst>
              </a:tr>
              <a:tr h="1358167">
                <a:tc gridSpan="6">
                  <a:txBody>
                    <a:bodyPr/>
                    <a:lstStyle/>
                    <a:p>
                      <a:pPr rtl="0" fontAlgn="t">
                        <a:spcBef>
                          <a:spcPts val="0"/>
                        </a:spcBef>
                        <a:spcAft>
                          <a:spcPts val="0"/>
                        </a:spcAft>
                      </a:pPr>
                      <a:r>
                        <a:rPr lang="en-CA" sz="1600" b="0" i="0" u="sng" strike="noStrike" dirty="0">
                          <a:solidFill>
                            <a:srgbClr val="1155CC"/>
                          </a:solidFill>
                          <a:effectLst/>
                          <a:latin typeface="Arial" panose="020B0604020202020204" pitchFamily="34" charset="0"/>
                          <a:cs typeface="Arial" panose="020B0604020202020204" pitchFamily="34" charset="0"/>
                          <a:hlinkClick r:id="rId6"/>
                        </a:rPr>
                        <a:t>https://cran.r-project.org/web/packages/gimms/gimms.pdf</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endParaRPr lang="en-CA" sz="1600" b="0" i="0" u="none" strike="noStrike" dirty="0" smtClean="0">
                        <a:solidFill>
                          <a:srgbClr val="000000"/>
                        </a:solidFill>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Sensor</a:t>
                      </a:r>
                      <a:r>
                        <a:rPr lang="en-CA" sz="1600" b="0" i="0" u="none" strike="noStrike" dirty="0">
                          <a:solidFill>
                            <a:srgbClr val="000000"/>
                          </a:solidFill>
                          <a:effectLst/>
                          <a:latin typeface="Arial" panose="020B0604020202020204" pitchFamily="34" charset="0"/>
                          <a:cs typeface="Arial" panose="020B0604020202020204" pitchFamily="34" charset="0"/>
                        </a:rPr>
                        <a:t>: Advanced Very High-resolution Radiometer (AVHRR)</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7"/>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7"/>
                        </a:rPr>
                        <a:t>://www.wmo-sat.info/oscar/instruments/view/avhrr_2</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8"/>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8"/>
                        </a:rPr>
                        <a:t>://www.wmo-sat.info/oscar/instruments/view/avhrr_3</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9"/>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9"/>
                        </a:rPr>
                        <a:t>://</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9"/>
                        </a:rPr>
                        <a:t>www.wmo-sat.info/oscar/spaceagencies/view/noaa</a:t>
                      </a:r>
                      <a:endParaRPr lang="en-CA" sz="1600" b="0" i="0" u="none" strike="noStrike" dirty="0">
                        <a:solidFill>
                          <a:schemeClr val="tx1"/>
                        </a:solidFill>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10"/>
                        </a:rPr>
                        <a:t>https://www.wmo-sat.info/oscar/instruments/view/seawifs</a:t>
                      </a:r>
                      <a:endParaRPr lang="en-CA" sz="1600" b="0" i="0" u="sng" strike="noStrike" dirty="0" smtClean="0">
                        <a:solidFill>
                          <a:srgbClr val="1155CC"/>
                        </a:solidFill>
                        <a:effectLst/>
                        <a:latin typeface="Arial" panose="020B0604020202020204" pitchFamily="34" charset="0"/>
                        <a:cs typeface="Arial" panose="020B0604020202020204" pitchFamily="34" charset="0"/>
                      </a:endParaRPr>
                    </a:p>
                  </a:txBody>
                  <a:tcPr marL="40835" marR="40835" marT="40835" marB="4083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962284799"/>
                  </a:ext>
                </a:extLst>
              </a:tr>
            </a:tbl>
          </a:graphicData>
        </a:graphic>
      </p:graphicFrame>
      <p:sp>
        <p:nvSpPr>
          <p:cNvPr id="7" name="Rectangle 2"/>
          <p:cNvSpPr>
            <a:spLocks noChangeArrowheads="1"/>
          </p:cNvSpPr>
          <p:nvPr/>
        </p:nvSpPr>
        <p:spPr bwMode="auto">
          <a:xfrm>
            <a:off x="3835400" y="16684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11"/>
          <a:stretch>
            <a:fillRect/>
          </a:stretch>
        </p:blipFill>
        <p:spPr>
          <a:xfrm>
            <a:off x="4877780" y="581312"/>
            <a:ext cx="3414056" cy="1158340"/>
          </a:xfrm>
          <a:prstGeom prst="rect">
            <a:avLst/>
          </a:prstGeom>
        </p:spPr>
      </p:pic>
      <p:pic>
        <p:nvPicPr>
          <p:cNvPr id="5" name="Picture 4"/>
          <p:cNvPicPr>
            <a:picLocks noChangeAspect="1"/>
          </p:cNvPicPr>
          <p:nvPr/>
        </p:nvPicPr>
        <p:blipFill>
          <a:blip r:embed="rId12"/>
          <a:stretch>
            <a:fillRect/>
          </a:stretch>
        </p:blipFill>
        <p:spPr>
          <a:xfrm>
            <a:off x="8320460" y="406903"/>
            <a:ext cx="3452159" cy="1402202"/>
          </a:xfrm>
          <a:prstGeom prst="rect">
            <a:avLst/>
          </a:prstGeom>
        </p:spPr>
      </p:pic>
      <p:pic>
        <p:nvPicPr>
          <p:cNvPr id="8" name="Picture 7"/>
          <p:cNvPicPr>
            <a:picLocks noChangeAspect="1"/>
          </p:cNvPicPr>
          <p:nvPr/>
        </p:nvPicPr>
        <p:blipFill>
          <a:blip r:embed="rId13"/>
          <a:stretch>
            <a:fillRect/>
          </a:stretch>
        </p:blipFill>
        <p:spPr>
          <a:xfrm>
            <a:off x="8252310" y="4636004"/>
            <a:ext cx="3459780" cy="1486029"/>
          </a:xfrm>
          <a:prstGeom prst="rect">
            <a:avLst/>
          </a:prstGeom>
        </p:spPr>
      </p:pic>
    </p:spTree>
    <p:extLst>
      <p:ext uri="{BB962C8B-B14F-4D97-AF65-F5344CB8AC3E}">
        <p14:creationId xmlns:p14="http://schemas.microsoft.com/office/powerpoint/2010/main" val="45357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Données et instruments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9</a:t>
            </a:fld>
            <a:endParaRPr lang="en-CA"/>
          </a:p>
        </p:txBody>
      </p:sp>
      <p:sp>
        <p:nvSpPr>
          <p:cNvPr id="2" name="Rectangle 1"/>
          <p:cNvSpPr/>
          <p:nvPr/>
        </p:nvSpPr>
        <p:spPr>
          <a:xfrm>
            <a:off x="323850" y="1136368"/>
            <a:ext cx="6096000" cy="461665"/>
          </a:xfrm>
          <a:prstGeom prst="rect">
            <a:avLst/>
          </a:prstGeom>
        </p:spPr>
        <p:txBody>
          <a:bodyPr>
            <a:spAutoFit/>
          </a:bodyPr>
          <a:lstStyle/>
          <a:p>
            <a:r>
              <a:rPr lang="en-CA" sz="2400" b="1" dirty="0">
                <a:solidFill>
                  <a:srgbClr val="000000"/>
                </a:solidFill>
                <a:latin typeface="Arial" panose="020B0604020202020204" pitchFamily="34" charset="0"/>
              </a:rPr>
              <a:t>Land Cover </a:t>
            </a:r>
            <a:r>
              <a:rPr lang="en-CA" sz="2400" b="1" dirty="0" smtClean="0">
                <a:solidFill>
                  <a:srgbClr val="000000"/>
                </a:solidFill>
                <a:latin typeface="Arial" panose="020B0604020202020204" pitchFamily="34" charset="0"/>
              </a:rPr>
              <a:t>Data</a:t>
            </a:r>
            <a:r>
              <a:rPr lang="en-CA" sz="2400" b="1" dirty="0" smtClean="0"/>
              <a:t> </a:t>
            </a:r>
            <a:r>
              <a:rPr lang="en-CA" sz="2400" b="1" dirty="0" smtClean="0">
                <a:solidFill>
                  <a:srgbClr val="000000"/>
                </a:solidFill>
                <a:latin typeface="Arial" panose="020B0604020202020204" pitchFamily="34" charset="0"/>
              </a:rPr>
              <a:t>(statistical </a:t>
            </a:r>
            <a:r>
              <a:rPr lang="en-CA" sz="2400" b="1" dirty="0">
                <a:solidFill>
                  <a:srgbClr val="000000"/>
                </a:solidFill>
                <a:latin typeface="Arial" panose="020B0604020202020204" pitchFamily="34" charset="0"/>
              </a:rPr>
              <a:t>analysis</a:t>
            </a:r>
            <a:r>
              <a:rPr lang="en-CA" sz="2400" b="1" dirty="0" smtClean="0">
                <a:solidFill>
                  <a:srgbClr val="000000"/>
                </a:solidFill>
                <a:latin typeface="Arial" panose="020B0604020202020204" pitchFamily="34" charset="0"/>
              </a:rPr>
              <a:t>)</a:t>
            </a:r>
            <a:endParaRPr lang="en-CA" sz="2400" b="1" dirty="0"/>
          </a:p>
        </p:txBody>
      </p:sp>
      <p:graphicFrame>
        <p:nvGraphicFramePr>
          <p:cNvPr id="5" name="Table 4"/>
          <p:cNvGraphicFramePr>
            <a:graphicFrameLocks noGrp="1"/>
          </p:cNvGraphicFramePr>
          <p:nvPr>
            <p:extLst>
              <p:ext uri="{D42A27DB-BD31-4B8C-83A1-F6EECF244321}">
                <p14:modId xmlns:p14="http://schemas.microsoft.com/office/powerpoint/2010/main" val="1220811400"/>
              </p:ext>
            </p:extLst>
          </p:nvPr>
        </p:nvGraphicFramePr>
        <p:xfrm>
          <a:off x="323850" y="1775004"/>
          <a:ext cx="11410950" cy="4398264"/>
        </p:xfrm>
        <a:graphic>
          <a:graphicData uri="http://schemas.openxmlformats.org/drawingml/2006/table">
            <a:tbl>
              <a:tblPr/>
              <a:tblGrid>
                <a:gridCol w="1095375">
                  <a:extLst>
                    <a:ext uri="{9D8B030D-6E8A-4147-A177-3AD203B41FA5}">
                      <a16:colId xmlns:a16="http://schemas.microsoft.com/office/drawing/2014/main" val="2375938037"/>
                    </a:ext>
                  </a:extLst>
                </a:gridCol>
                <a:gridCol w="3390900">
                  <a:extLst>
                    <a:ext uri="{9D8B030D-6E8A-4147-A177-3AD203B41FA5}">
                      <a16:colId xmlns:a16="http://schemas.microsoft.com/office/drawing/2014/main" val="208089525"/>
                    </a:ext>
                  </a:extLst>
                </a:gridCol>
                <a:gridCol w="1219200">
                  <a:extLst>
                    <a:ext uri="{9D8B030D-6E8A-4147-A177-3AD203B41FA5}">
                      <a16:colId xmlns:a16="http://schemas.microsoft.com/office/drawing/2014/main" val="325879230"/>
                    </a:ext>
                  </a:extLst>
                </a:gridCol>
                <a:gridCol w="1038225">
                  <a:extLst>
                    <a:ext uri="{9D8B030D-6E8A-4147-A177-3AD203B41FA5}">
                      <a16:colId xmlns:a16="http://schemas.microsoft.com/office/drawing/2014/main" val="649103449"/>
                    </a:ext>
                  </a:extLst>
                </a:gridCol>
                <a:gridCol w="904875">
                  <a:extLst>
                    <a:ext uri="{9D8B030D-6E8A-4147-A177-3AD203B41FA5}">
                      <a16:colId xmlns:a16="http://schemas.microsoft.com/office/drawing/2014/main" val="1005461351"/>
                    </a:ext>
                  </a:extLst>
                </a:gridCol>
                <a:gridCol w="3762375">
                  <a:extLst>
                    <a:ext uri="{9D8B030D-6E8A-4147-A177-3AD203B41FA5}">
                      <a16:colId xmlns:a16="http://schemas.microsoft.com/office/drawing/2014/main" val="2020788204"/>
                    </a:ext>
                  </a:extLst>
                </a:gridCol>
              </a:tblGrid>
              <a:tr h="195642">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Type</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Source</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Resolution Spatial</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Interval</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err="1">
                          <a:solidFill>
                            <a:srgbClr val="000000"/>
                          </a:solidFill>
                          <a:effectLst/>
                          <a:latin typeface="Arial" panose="020B0604020202020204" pitchFamily="34" charset="0"/>
                          <a:cs typeface="Arial" panose="020B0604020202020204" pitchFamily="34" charset="0"/>
                        </a:rPr>
                        <a:t>Période</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600" b="1" i="0" u="none" strike="noStrike" dirty="0">
                          <a:solidFill>
                            <a:srgbClr val="000000"/>
                          </a:solidFill>
                          <a:effectLst/>
                          <a:latin typeface="Arial" panose="020B0604020202020204" pitchFamily="34" charset="0"/>
                          <a:cs typeface="Arial" panose="020B0604020202020204" pitchFamily="34" charset="0"/>
                        </a:rPr>
                        <a:t>Format</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5493251"/>
                  </a:ext>
                </a:extLst>
              </a:tr>
              <a:tr h="664783">
                <a:tc>
                  <a:txBody>
                    <a:bodyPr/>
                    <a:lstStyle/>
                    <a:p>
                      <a:pPr fontAlgn="t"/>
                      <a:r>
                        <a:rPr lang="en-CA" sz="1600" b="1" i="0" u="none" strike="noStrike" dirty="0" smtClean="0">
                          <a:solidFill>
                            <a:srgbClr val="000000"/>
                          </a:solidFill>
                          <a:effectLst/>
                          <a:latin typeface="Arial" panose="020B0604020202020204" pitchFamily="34" charset="0"/>
                          <a:cs typeface="Arial" panose="020B0604020202020204" pitchFamily="34" charset="0"/>
                        </a:rPr>
                        <a:t>Land cover</a:t>
                      </a:r>
                      <a:endParaRPr lang="en-CA" sz="1600" b="1"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C</a:t>
                      </a:r>
                      <a:r>
                        <a:rPr lang="en-CA" sz="1600" b="0" i="0" u="none" strike="noStrike" dirty="0" smtClean="0">
                          <a:solidFill>
                            <a:srgbClr val="000000"/>
                          </a:solidFill>
                          <a:effectLst/>
                          <a:latin typeface="Arial" panose="020B0604020202020204" pitchFamily="34" charset="0"/>
                          <a:cs typeface="Arial" panose="020B0604020202020204" pitchFamily="34" charset="0"/>
                        </a:rPr>
                        <a:t>ollection </a:t>
                      </a:r>
                      <a:r>
                        <a:rPr lang="en-CA" sz="1600" b="0" i="0" u="none" strike="noStrike" dirty="0">
                          <a:solidFill>
                            <a:srgbClr val="000000"/>
                          </a:solidFill>
                          <a:effectLst/>
                          <a:latin typeface="Arial" panose="020B0604020202020204" pitchFamily="34" charset="0"/>
                          <a:cs typeface="Arial" panose="020B0604020202020204" pitchFamily="34" charset="0"/>
                        </a:rPr>
                        <a:t>5.1 MODIS land-cover product (MCD12C1</a:t>
                      </a:r>
                      <a:r>
                        <a:rPr lang="en-CA" sz="1600" b="0" i="0" u="none" strike="noStrike" dirty="0" smtClean="0">
                          <a:solidFill>
                            <a:srgbClr val="000000"/>
                          </a:solidFill>
                          <a:effectLst/>
                          <a:latin typeface="Arial" panose="020B0604020202020204" pitchFamily="34" charset="0"/>
                          <a:cs typeface="Arial" panose="020B0604020202020204" pitchFamily="34" charset="0"/>
                        </a:rPr>
                        <a:t>)</a:t>
                      </a:r>
                    </a:p>
                    <a:p>
                      <a:pPr rtl="0" fontAlgn="t">
                        <a:spcBef>
                          <a:spcPts val="0"/>
                        </a:spcBef>
                        <a:spcAft>
                          <a:spcPts val="0"/>
                        </a:spcAft>
                      </a:pP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36-channel VIS/IR </a:t>
                      </a:r>
                      <a:r>
                        <a:rPr lang="en-CA" sz="1600" b="0" i="0" u="none" strike="noStrike" kern="1200" dirty="0" err="1" smtClean="0">
                          <a:solidFill>
                            <a:srgbClr val="000000"/>
                          </a:solidFill>
                          <a:effectLst/>
                          <a:latin typeface="Arial" panose="020B0604020202020204" pitchFamily="34" charset="0"/>
                          <a:ea typeface="+mn-ea"/>
                          <a:cs typeface="Arial" panose="020B0604020202020204" pitchFamily="34" charset="0"/>
                        </a:rPr>
                        <a:t>spectro</a:t>
                      </a: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-radiometer </a:t>
                      </a:r>
                    </a:p>
                    <a:p>
                      <a:pPr rtl="0" fontAlgn="t">
                        <a:spcBef>
                          <a:spcPts val="0"/>
                        </a:spcBef>
                        <a:spcAft>
                          <a:spcPts val="0"/>
                        </a:spcAft>
                      </a:pPr>
                      <a:r>
                        <a:rPr lang="en-CA" sz="1600" b="0" i="0" u="none" strike="noStrike" kern="1200" dirty="0" smtClean="0">
                          <a:solidFill>
                            <a:srgbClr val="000000"/>
                          </a:solidFill>
                          <a:effectLst/>
                          <a:latin typeface="Arial" panose="020B0604020202020204" pitchFamily="34" charset="0"/>
                          <a:ea typeface="+mn-ea"/>
                          <a:cs typeface="Arial" panose="020B0604020202020204" pitchFamily="34" charset="0"/>
                        </a:rPr>
                        <a:t>Terra</a:t>
                      </a:r>
                      <a:r>
                        <a:rPr lang="en-CA" sz="1600" b="0" i="0" u="none" strike="noStrike" kern="1200" baseline="0" dirty="0" smtClean="0">
                          <a:solidFill>
                            <a:srgbClr val="000000"/>
                          </a:solidFill>
                          <a:effectLst/>
                          <a:latin typeface="Arial" panose="020B0604020202020204" pitchFamily="34" charset="0"/>
                          <a:ea typeface="+mn-ea"/>
                          <a:cs typeface="Arial" panose="020B0604020202020204" pitchFamily="34" charset="0"/>
                        </a:rPr>
                        <a:t> &amp; </a:t>
                      </a:r>
                      <a:r>
                        <a:rPr lang="fr-FR" sz="1600" b="0" i="0" u="none" strike="noStrike" kern="1200" dirty="0" smtClean="0">
                          <a:solidFill>
                            <a:srgbClr val="000000"/>
                          </a:solidFill>
                          <a:effectLst/>
                          <a:latin typeface="Arial" panose="020B0604020202020204" pitchFamily="34" charset="0"/>
                          <a:ea typeface="+mn-ea"/>
                          <a:cs typeface="Arial" panose="020B0604020202020204" pitchFamily="34" charset="0"/>
                        </a:rPr>
                        <a:t>Aqua </a:t>
                      </a:r>
                      <a:r>
                        <a:rPr lang="fr-FR" sz="1600" b="0" i="0" u="none" strike="noStrike" kern="1200" dirty="0" err="1" smtClean="0">
                          <a:solidFill>
                            <a:srgbClr val="000000"/>
                          </a:solidFill>
                          <a:effectLst/>
                          <a:latin typeface="Arial" panose="020B0604020202020204" pitchFamily="34" charset="0"/>
                          <a:ea typeface="+mn-ea"/>
                          <a:cs typeface="Arial" panose="020B0604020202020204" pitchFamily="34" charset="0"/>
                        </a:rPr>
                        <a:t>Earth</a:t>
                      </a:r>
                      <a:r>
                        <a:rPr lang="fr-FR" sz="1600" b="0" i="0" u="none" strike="noStrike" kern="1200" dirty="0" smtClean="0">
                          <a:solidFill>
                            <a:srgbClr val="000000"/>
                          </a:solidFill>
                          <a:effectLst/>
                          <a:latin typeface="Arial" panose="020B0604020202020204" pitchFamily="34" charset="0"/>
                          <a:ea typeface="+mn-ea"/>
                          <a:cs typeface="Arial" panose="020B0604020202020204" pitchFamily="34" charset="0"/>
                        </a:rPr>
                        <a:t> Observation System</a:t>
                      </a:r>
                      <a:endParaRPr lang="en-CA" sz="16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0.05° </a:t>
                      </a:r>
                      <a:r>
                        <a:rPr lang="en-CA" sz="1600" b="0" i="0" u="none" strike="noStrike" dirty="0" smtClean="0">
                          <a:solidFill>
                            <a:srgbClr val="000000"/>
                          </a:solidFill>
                          <a:effectLst/>
                          <a:latin typeface="Arial" panose="020B0604020202020204" pitchFamily="34" charset="0"/>
                          <a:cs typeface="Arial" panose="020B0604020202020204" pitchFamily="34" charset="0"/>
                        </a:rPr>
                        <a:t>(~</a:t>
                      </a:r>
                      <a:r>
                        <a:rPr lang="en-CA" sz="1600" b="0" i="0" u="none" strike="noStrike" dirty="0">
                          <a:solidFill>
                            <a:srgbClr val="000000"/>
                          </a:solidFill>
                          <a:effectLst/>
                          <a:latin typeface="Arial" panose="020B0604020202020204" pitchFamily="34" charset="0"/>
                          <a:cs typeface="Arial" panose="020B0604020202020204" pitchFamily="34" charset="0"/>
                        </a:rPr>
                        <a:t>5.6km</a:t>
                      </a:r>
                      <a:r>
                        <a:rPr lang="en-CA" sz="1600" b="0" i="0" u="none" strike="noStrike" dirty="0" smtClean="0">
                          <a:solidFill>
                            <a:srgbClr val="000000"/>
                          </a:solidFill>
                          <a:effectLst/>
                          <a:latin typeface="Arial" panose="020B0604020202020204" pitchFamily="34" charset="0"/>
                          <a:cs typeface="Arial" panose="020B0604020202020204" pitchFamily="34" charset="0"/>
                        </a:rPr>
                        <a:t>)</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r>
                        <a:rPr lang="fr-FR" sz="1600" dirty="0" smtClean="0">
                          <a:effectLst/>
                          <a:latin typeface="Arial" panose="020B0604020202020204" pitchFamily="34" charset="0"/>
                          <a:cs typeface="Arial" panose="020B0604020202020204" pitchFamily="34" charset="0"/>
                        </a:rPr>
                        <a:t>Annuel</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2001-2008</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Format: </a:t>
                      </a:r>
                      <a:r>
                        <a:rPr lang="en-CA" sz="1600" b="0" i="0" u="none" strike="noStrike" dirty="0">
                          <a:solidFill>
                            <a:srgbClr val="444444"/>
                          </a:solidFill>
                          <a:effectLst/>
                          <a:latin typeface="Arial" panose="020B0604020202020204" pitchFamily="34" charset="0"/>
                          <a:cs typeface="Arial" panose="020B0604020202020204" pitchFamily="34" charset="0"/>
                        </a:rPr>
                        <a:t>MCD12C1 Version 6 Hierarchical Data Format 4 (HDF4)</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Use different tool to access the data</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Data Pool, NASA </a:t>
                      </a:r>
                      <a:r>
                        <a:rPr lang="en-CA" sz="1600" b="0" i="0" u="none" strike="noStrike" dirty="0" err="1">
                          <a:solidFill>
                            <a:srgbClr val="000000"/>
                          </a:solidFill>
                          <a:effectLst/>
                          <a:latin typeface="Arial" panose="020B0604020202020204" pitchFamily="34" charset="0"/>
                          <a:cs typeface="Arial" panose="020B0604020202020204" pitchFamily="34" charset="0"/>
                        </a:rPr>
                        <a:t>Earthdata</a:t>
                      </a:r>
                      <a:r>
                        <a:rPr lang="en-CA" sz="1600" b="0" i="0" u="none" strike="noStrike" dirty="0">
                          <a:solidFill>
                            <a:srgbClr val="000000"/>
                          </a:solidFill>
                          <a:effectLst/>
                          <a:latin typeface="Arial" panose="020B0604020202020204" pitchFamily="34" charset="0"/>
                          <a:cs typeface="Arial" panose="020B0604020202020204" pitchFamily="34" charset="0"/>
                        </a:rPr>
                        <a:t> </a:t>
                      </a:r>
                      <a:r>
                        <a:rPr lang="en-CA" sz="1600" b="0" i="0" u="none" strike="noStrike" dirty="0" err="1">
                          <a:solidFill>
                            <a:srgbClr val="000000"/>
                          </a:solidFill>
                          <a:effectLst/>
                          <a:latin typeface="Arial" panose="020B0604020202020204" pitchFamily="34" charset="0"/>
                          <a:cs typeface="Arial" panose="020B0604020202020204" pitchFamily="34" charset="0"/>
                        </a:rPr>
                        <a:t>Search,USGS</a:t>
                      </a:r>
                      <a:r>
                        <a:rPr lang="en-CA" sz="1600" b="0" i="0" u="none" strike="noStrike" dirty="0">
                          <a:solidFill>
                            <a:srgbClr val="000000"/>
                          </a:solidFill>
                          <a:effectLst/>
                          <a:latin typeface="Arial" panose="020B0604020202020204" pitchFamily="34" charset="0"/>
                          <a:cs typeface="Arial" panose="020B0604020202020204" pitchFamily="34" charset="0"/>
                        </a:rPr>
                        <a:t> </a:t>
                      </a:r>
                      <a:r>
                        <a:rPr lang="en-CA" sz="1600" b="0" i="0" u="none" strike="noStrike" dirty="0" err="1">
                          <a:solidFill>
                            <a:srgbClr val="000000"/>
                          </a:solidFill>
                          <a:effectLst/>
                          <a:latin typeface="Arial" panose="020B0604020202020204" pitchFamily="34" charset="0"/>
                          <a:cs typeface="Arial" panose="020B0604020202020204" pitchFamily="34" charset="0"/>
                        </a:rPr>
                        <a:t>EarthExplorer</a:t>
                      </a:r>
                      <a:r>
                        <a:rPr lang="en-CA" sz="1600" b="0" i="0" u="none" strike="noStrike" dirty="0">
                          <a:solidFill>
                            <a:srgbClr val="000000"/>
                          </a:solidFill>
                          <a:effectLst/>
                          <a:latin typeface="Arial" panose="020B0604020202020204" pitchFamily="34" charset="0"/>
                          <a:cs typeface="Arial" panose="020B0604020202020204" pitchFamily="34" charset="0"/>
                        </a:rPr>
                        <a:t>,  LDOPE</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803914"/>
                  </a:ext>
                </a:extLst>
              </a:tr>
              <a:tr h="471870">
                <a:tc gridSpan="6">
                  <a:txBody>
                    <a:bodyPr/>
                    <a:lstStyle/>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MCD12C1 5 land cover classification =&gt; IGBP dataset 2001-2008 @0.05° spatial resolution</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a:solidFill>
                            <a:srgbClr val="000000"/>
                          </a:solidFill>
                          <a:effectLst/>
                          <a:latin typeface="Arial" panose="020B0604020202020204" pitchFamily="34" charset="0"/>
                          <a:cs typeface="Arial" panose="020B0604020202020204" pitchFamily="34" charset="0"/>
                        </a:rPr>
                        <a:t>17 general land-cover types</a:t>
                      </a: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none" strike="noStrike" dirty="0" smtClean="0">
                          <a:solidFill>
                            <a:srgbClr val="000000"/>
                          </a:solidFill>
                          <a:effectLst/>
                          <a:latin typeface="Arial" panose="020B0604020202020204" pitchFamily="34" charset="0"/>
                          <a:cs typeface="Arial" panose="020B0604020202020204" pitchFamily="34" charset="0"/>
                        </a:rPr>
                        <a:t>12 types chosen (</a:t>
                      </a:r>
                      <a:r>
                        <a:rPr lang="en-CA" sz="1600" b="0" i="0" u="none" strike="noStrike" dirty="0" err="1" smtClean="0">
                          <a:solidFill>
                            <a:srgbClr val="000000"/>
                          </a:solidFill>
                          <a:effectLst/>
                          <a:latin typeface="Arial" panose="020B0604020202020204" pitchFamily="34" charset="0"/>
                          <a:cs typeface="Arial" panose="020B0604020202020204" pitchFamily="34" charset="0"/>
                        </a:rPr>
                        <a:t>fr</a:t>
                      </a:r>
                      <a:r>
                        <a:rPr lang="en-CA" sz="1600" b="0" i="0" u="none" strike="noStrike" baseline="0" dirty="0" err="1" smtClean="0">
                          <a:solidFill>
                            <a:srgbClr val="000000"/>
                          </a:solidFill>
                          <a:effectLst/>
                          <a:latin typeface="Arial" panose="020B0604020202020204" pitchFamily="34" charset="0"/>
                          <a:cs typeface="Arial" panose="020B0604020202020204" pitchFamily="34" charset="0"/>
                        </a:rPr>
                        <a:t>é</a:t>
                      </a:r>
                      <a:r>
                        <a:rPr lang="en-CA" sz="1600" b="0" i="0" u="none" strike="noStrike" dirty="0" err="1" smtClean="0">
                          <a:solidFill>
                            <a:srgbClr val="000000"/>
                          </a:solidFill>
                          <a:effectLst/>
                          <a:latin typeface="Arial" panose="020B0604020202020204" pitchFamily="34" charset="0"/>
                          <a:cs typeface="Arial" panose="020B0604020202020204" pitchFamily="34" charset="0"/>
                        </a:rPr>
                        <a:t>quence</a:t>
                      </a:r>
                      <a:r>
                        <a:rPr lang="en-CA" sz="1600" b="0" i="0" u="none" strike="noStrike" baseline="0" dirty="0" smtClean="0">
                          <a:solidFill>
                            <a:srgbClr val="000000"/>
                          </a:solidFill>
                          <a:effectLst/>
                          <a:latin typeface="Arial" panose="020B0604020202020204" pitchFamily="34" charset="0"/>
                          <a:cs typeface="Arial" panose="020B0604020202020204" pitchFamily="34" charset="0"/>
                        </a:rPr>
                        <a:t> &gt; </a:t>
                      </a:r>
                      <a:r>
                        <a:rPr lang="en-CA" sz="1600" b="0" i="0" u="none" strike="noStrike" dirty="0" smtClean="0">
                          <a:solidFill>
                            <a:srgbClr val="000000"/>
                          </a:solidFill>
                          <a:effectLst/>
                          <a:latin typeface="Arial" panose="020B0604020202020204" pitchFamily="34" charset="0"/>
                          <a:cs typeface="Arial" panose="020B0604020202020204" pitchFamily="34" charset="0"/>
                        </a:rPr>
                        <a:t>90% &amp; count</a:t>
                      </a:r>
                      <a:r>
                        <a:rPr lang="en-CA" sz="1600" b="0" i="0" u="none" strike="noStrike" baseline="0" dirty="0" smtClean="0">
                          <a:solidFill>
                            <a:srgbClr val="000000"/>
                          </a:solidFill>
                          <a:effectLst/>
                          <a:latin typeface="Arial" panose="020B0604020202020204" pitchFamily="34" charset="0"/>
                          <a:cs typeface="Arial" panose="020B0604020202020204" pitchFamily="34" charset="0"/>
                        </a:rPr>
                        <a:t> &gt; 50)</a:t>
                      </a:r>
                      <a:endParaRPr lang="en-CA" sz="1600" b="0" i="0" u="none" strike="noStrike" dirty="0" smtClean="0">
                        <a:solidFill>
                          <a:srgbClr val="000000"/>
                        </a:solidFill>
                        <a:effectLst/>
                        <a:latin typeface="Arial" panose="020B0604020202020204" pitchFamily="34" charset="0"/>
                        <a:cs typeface="Arial" panose="020B0604020202020204" pitchFamily="34" charset="0"/>
                      </a:endParaRPr>
                    </a:p>
                    <a:p>
                      <a:pPr rtl="0" fontAlgn="t">
                        <a:spcBef>
                          <a:spcPts val="0"/>
                        </a:spcBef>
                        <a:spcAft>
                          <a:spcPts val="0"/>
                        </a:spcAft>
                      </a:pPr>
                      <a:endParaRPr lang="en-CA" sz="1600" b="0" i="0" u="sng" strike="noStrike" dirty="0" smtClean="0">
                        <a:solidFill>
                          <a:srgbClr val="1155CC"/>
                        </a:solidFill>
                        <a:effectLst/>
                        <a:latin typeface="Arial" panose="020B0604020202020204" pitchFamily="34" charset="0"/>
                        <a:cs typeface="Arial" panose="020B0604020202020204" pitchFamily="34" charset="0"/>
                        <a:hlinkClick r:id="rId6"/>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6"/>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6"/>
                        </a:rPr>
                        <a:t>://lpdaac.usgs.gov/products/mcd12c1v006</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6"/>
                        </a:rPr>
                        <a:t>/</a:t>
                      </a:r>
                      <a:endParaRPr lang="en-CA" sz="1600" b="0" i="0" u="sng" strike="noStrike" dirty="0" smtClean="0">
                        <a:solidFill>
                          <a:srgbClr val="1155CC"/>
                        </a:solidFill>
                        <a:effectLst/>
                        <a:latin typeface="Arial" panose="020B0604020202020204" pitchFamily="34" charset="0"/>
                        <a:cs typeface="Arial" panose="020B0604020202020204" pitchFamily="34" charset="0"/>
                      </a:endParaRPr>
                    </a:p>
                    <a:p>
                      <a:pPr rtl="0" fontAlgn="t">
                        <a:spcBef>
                          <a:spcPts val="0"/>
                        </a:spcBef>
                        <a:spcAft>
                          <a:spcPts val="0"/>
                        </a:spcAft>
                      </a:pPr>
                      <a:endParaRPr lang="en-CA" sz="1600" dirty="0">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a:solidFill>
                            <a:srgbClr val="1155CC"/>
                          </a:solidFill>
                          <a:effectLst/>
                          <a:latin typeface="Arial" panose="020B0604020202020204" pitchFamily="34" charset="0"/>
                          <a:cs typeface="Arial" panose="020B0604020202020204" pitchFamily="34" charset="0"/>
                          <a:hlinkClick r:id="rId7"/>
                        </a:rPr>
                        <a:t>https://</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7"/>
                        </a:rPr>
                        <a:t>www.wmo-sat.info/oscar/instruments/view/modis</a:t>
                      </a:r>
                      <a:r>
                        <a:rPr lang="en-CA" sz="1600" b="0" i="0" u="sng" strike="noStrike" dirty="0" smtClean="0">
                          <a:solidFill>
                            <a:srgbClr val="1155CC"/>
                          </a:solidFill>
                          <a:effectLst/>
                          <a:latin typeface="Arial" panose="020B0604020202020204" pitchFamily="34" charset="0"/>
                          <a:cs typeface="Arial" panose="020B0604020202020204" pitchFamily="34" charset="0"/>
                        </a:rPr>
                        <a:t/>
                      </a:r>
                      <a:br>
                        <a:rPr lang="en-CA" sz="1600" b="0" i="0" u="sng" strike="noStrike" dirty="0" smtClean="0">
                          <a:solidFill>
                            <a:srgbClr val="1155CC"/>
                          </a:solidFill>
                          <a:effectLst/>
                          <a:latin typeface="Arial" panose="020B0604020202020204" pitchFamily="34" charset="0"/>
                          <a:cs typeface="Arial" panose="020B0604020202020204" pitchFamily="34" charset="0"/>
                        </a:rPr>
                      </a:br>
                      <a:endParaRPr lang="en-CA" sz="1600" b="0" i="0" u="sng" strike="noStrike" dirty="0" smtClean="0">
                        <a:solidFill>
                          <a:srgbClr val="1155CC"/>
                        </a:solidFill>
                        <a:effectLst/>
                        <a:latin typeface="Arial" panose="020B0604020202020204" pitchFamily="34" charset="0"/>
                        <a:cs typeface="Arial" panose="020B0604020202020204" pitchFamily="34" charset="0"/>
                      </a:endParaRPr>
                    </a:p>
                    <a:p>
                      <a:pPr rtl="0" fontAlgn="t">
                        <a:spcBef>
                          <a:spcPts val="0"/>
                        </a:spcBef>
                        <a:spcAft>
                          <a:spcPts val="0"/>
                        </a:spcAft>
                      </a:pPr>
                      <a:r>
                        <a:rPr lang="en-CA" sz="1600" b="0" i="0" u="sng" strike="noStrike" dirty="0" smtClean="0">
                          <a:solidFill>
                            <a:srgbClr val="1155CC"/>
                          </a:solidFill>
                          <a:effectLst/>
                          <a:latin typeface="Arial" panose="020B0604020202020204" pitchFamily="34" charset="0"/>
                          <a:cs typeface="Arial" panose="020B0604020202020204" pitchFamily="34" charset="0"/>
                          <a:hlinkClick r:id="rId8"/>
                        </a:rPr>
                        <a:t>https</a:t>
                      </a:r>
                      <a:r>
                        <a:rPr lang="en-CA" sz="1600" b="0" i="0" u="sng" strike="noStrike" dirty="0">
                          <a:solidFill>
                            <a:srgbClr val="1155CC"/>
                          </a:solidFill>
                          <a:effectLst/>
                          <a:latin typeface="Arial" panose="020B0604020202020204" pitchFamily="34" charset="0"/>
                          <a:cs typeface="Arial" panose="020B0604020202020204" pitchFamily="34" charset="0"/>
                          <a:hlinkClick r:id="rId8"/>
                        </a:rPr>
                        <a:t>://</a:t>
                      </a:r>
                      <a:r>
                        <a:rPr lang="en-CA" sz="1600" b="0" i="0" u="sng" strike="noStrike" dirty="0" smtClean="0">
                          <a:solidFill>
                            <a:srgbClr val="1155CC"/>
                          </a:solidFill>
                          <a:effectLst/>
                          <a:latin typeface="Arial" panose="020B0604020202020204" pitchFamily="34" charset="0"/>
                          <a:cs typeface="Arial" panose="020B0604020202020204" pitchFamily="34" charset="0"/>
                          <a:hlinkClick r:id="rId8"/>
                        </a:rPr>
                        <a:t>lpdaac.usgs.gov/documents/101/MCD12_User_Guide_V6.pdf</a:t>
                      </a:r>
                      <a:endParaRPr lang="en-CA" sz="1600" dirty="0">
                        <a:effectLst/>
                        <a:latin typeface="Arial" panose="020B0604020202020204" pitchFamily="34" charset="0"/>
                        <a:cs typeface="Arial" panose="020B0604020202020204" pitchFamily="34" charset="0"/>
                      </a:endParaRPr>
                    </a:p>
                  </a:txBody>
                  <a:tcPr marL="42164" marR="42164" marT="42164" marB="421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810074214"/>
                  </a:ext>
                </a:extLst>
              </a:tr>
            </a:tbl>
          </a:graphicData>
        </a:graphic>
      </p:graphicFrame>
      <p:sp>
        <p:nvSpPr>
          <p:cNvPr id="6" name="Rectangle 1"/>
          <p:cNvSpPr>
            <a:spLocks noChangeArrowheads="1"/>
          </p:cNvSpPr>
          <p:nvPr/>
        </p:nvSpPr>
        <p:spPr bwMode="auto">
          <a:xfrm>
            <a:off x="3762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2925763" y="2203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9"/>
          <a:stretch>
            <a:fillRect/>
          </a:stretch>
        </p:blipFill>
        <p:spPr>
          <a:xfrm>
            <a:off x="7244594" y="4298950"/>
            <a:ext cx="3779762" cy="2559050"/>
          </a:xfrm>
          <a:prstGeom prst="rect">
            <a:avLst/>
          </a:prstGeom>
        </p:spPr>
      </p:pic>
      <p:pic>
        <p:nvPicPr>
          <p:cNvPr id="12" name="Picture 11"/>
          <p:cNvPicPr>
            <a:picLocks noChangeAspect="1"/>
          </p:cNvPicPr>
          <p:nvPr/>
        </p:nvPicPr>
        <p:blipFill>
          <a:blip r:embed="rId10"/>
          <a:stretch>
            <a:fillRect/>
          </a:stretch>
        </p:blipFill>
        <p:spPr>
          <a:xfrm>
            <a:off x="8046198" y="161999"/>
            <a:ext cx="3624353" cy="1539826"/>
          </a:xfrm>
          <a:prstGeom prst="rect">
            <a:avLst/>
          </a:prstGeom>
        </p:spPr>
      </p:pic>
      <p:sp>
        <p:nvSpPr>
          <p:cNvPr id="11" name="Rectangle 10"/>
          <p:cNvSpPr/>
          <p:nvPr/>
        </p:nvSpPr>
        <p:spPr>
          <a:xfrm>
            <a:off x="10098486" y="1363271"/>
            <a:ext cx="1161899" cy="338554"/>
          </a:xfrm>
          <a:prstGeom prst="rect">
            <a:avLst/>
          </a:prstGeom>
        </p:spPr>
        <p:txBody>
          <a:bodyPr wrap="square">
            <a:spAutoFit/>
          </a:bodyPr>
          <a:lstStyle/>
          <a:p>
            <a:r>
              <a:rPr lang="en-CA" sz="800" dirty="0"/>
              <a:t>Wu, D., </a:t>
            </a:r>
            <a:r>
              <a:rPr lang="en-CA" sz="800" dirty="0" smtClean="0"/>
              <a:t>Zhao</a:t>
            </a:r>
            <a:r>
              <a:rPr lang="en-CA" sz="800" dirty="0"/>
              <a:t> </a:t>
            </a:r>
            <a:r>
              <a:rPr lang="en-CA" sz="800" dirty="0" smtClean="0"/>
              <a:t>&amp; co (2015)</a:t>
            </a:r>
            <a:endParaRPr lang="en-CA" sz="800" dirty="0"/>
          </a:p>
        </p:txBody>
      </p:sp>
    </p:spTree>
    <p:extLst>
      <p:ext uri="{BB962C8B-B14F-4D97-AF65-F5344CB8AC3E}">
        <p14:creationId xmlns:p14="http://schemas.microsoft.com/office/powerpoint/2010/main" val="323208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3"/>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4"/>
</p:tagLst>
</file>

<file path=ppt/tags/tag82.xml><?xml version="1.0" encoding="utf-8"?>
<p:tagLst xmlns:a="http://schemas.openxmlformats.org/drawingml/2006/main" xmlns:r="http://schemas.openxmlformats.org/officeDocument/2006/relationships" xmlns:p="http://schemas.openxmlformats.org/presentationml/2006/main">
  <p:tag name="NUM" val="5"/>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2"/>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ags/tag90.xml><?xml version="1.0" encoding="utf-8"?>
<p:tagLst xmlns:a="http://schemas.openxmlformats.org/drawingml/2006/main" xmlns:r="http://schemas.openxmlformats.org/officeDocument/2006/relationships" xmlns:p="http://schemas.openxmlformats.org/presentationml/2006/main">
  <p:tag name="NUM" val="2"/>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6452</TotalTime>
  <Words>2865</Words>
  <Application>Microsoft Office PowerPoint</Application>
  <PresentationFormat>Widescreen</PresentationFormat>
  <Paragraphs>367</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AdvPSPAL-R</vt:lpstr>
      <vt:lpstr>Arial</vt:lpstr>
      <vt:lpstr>Calibri</vt:lpstr>
      <vt:lpstr>Calibri Light</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crise du verglas  1998</dc:title>
  <dc:creator>Marie-Pier</dc:creator>
  <cp:lastModifiedBy>Le Falher, Vincent</cp:lastModifiedBy>
  <cp:revision>714</cp:revision>
  <dcterms:created xsi:type="dcterms:W3CDTF">2018-03-23T01:30:08Z</dcterms:created>
  <dcterms:modified xsi:type="dcterms:W3CDTF">2021-03-06T01:17:28Z</dcterms:modified>
</cp:coreProperties>
</file>